
<file path=[Content_Types].xml><?xml version="1.0" encoding="utf-8"?>
<Types xmlns="http://schemas.openxmlformats.org/package/2006/content-types">
  <Default Extension="doc" ContentType="application/msword"/>
  <Default Extension="wmf" ContentType="image/x-wmf"/>
  <Default Extension="png" ContentType="image/png"/>
  <Default Extension="jpg" ContentType="image/jpeg"/>
  <Default Extension="jpeg" ContentType="image/jpeg"/>
  <Default Extension="xml" ContentType="application/xml"/>
  <Default Extension="rels" ContentType="application/vnd.openxmlformats-package.relationships+xml"/>
  <Default Extension="bin" ContentType="application/vnd.openxmlformats-officedocument.oleObject"/>
  <Override PartName="/ppt/slides/slide72.xml" ContentType="application/vnd.openxmlformats-officedocument.presentationml.slide+xml"/>
  <Override PartName="/ppt/slides/slide71.xml" ContentType="application/vnd.openxmlformats-officedocument.presentationml.slide+xml"/>
  <Override PartName="/ppt/slides/slide70.xml" ContentType="application/vnd.openxmlformats-officedocument.presentationml.slide+xml"/>
  <Override PartName="/ppt/slides/slide67.xml" ContentType="application/vnd.openxmlformats-officedocument.presentationml.slide+xml"/>
  <Override PartName="/ppt/slides/slide66.xml" ContentType="application/vnd.openxmlformats-officedocument.presentationml.slide+xml"/>
  <Override PartName="/ppt/slides/slide65.xml" ContentType="application/vnd.openxmlformats-officedocument.presentationml.slide+xml"/>
  <Override PartName="/ppt/slides/slide68.xml" ContentType="application/vnd.openxmlformats-officedocument.presentationml.slide+xml"/>
  <Override PartName="/ppt/slides/slide64.xml" ContentType="application/vnd.openxmlformats-officedocument.presentationml.slide+xml"/>
  <Override PartName="/ppt/slides/slide63.xml" ContentType="application/vnd.openxmlformats-officedocument.presentationml.slide+xml"/>
  <Override PartName="/ppt/slides/slide61.xml" ContentType="application/vnd.openxmlformats-officedocument.presentationml.slide+xml"/>
  <Override PartName="/ppt/slides/slide59.xml" ContentType="application/vnd.openxmlformats-officedocument.presentationml.slide+xml"/>
  <Override PartName="/ppt/slides/slide56.xml" ContentType="application/vnd.openxmlformats-officedocument.presentationml.slide+xml"/>
  <Override PartName="/ppt/slides/slide55.xml" ContentType="application/vnd.openxmlformats-officedocument.presentationml.slide+xml"/>
  <Override PartName="/ppt/slides/slide52.xml" ContentType="application/vnd.openxmlformats-officedocument.presentationml.slide+xml"/>
  <Override PartName="/ppt/slides/slide50.xml" ContentType="application/vnd.openxmlformats-officedocument.presentationml.slide+xml"/>
  <Override PartName="/ppt/slides/slide47.xml" ContentType="application/vnd.openxmlformats-officedocument.presentationml.slide+xml"/>
  <Override PartName="/ppt/slides/slide46.xml" ContentType="application/vnd.openxmlformats-officedocument.presentationml.slide+xml"/>
  <Override PartName="/ppt/slides/slide45.xml" ContentType="application/vnd.openxmlformats-officedocument.presentationml.slide+xml"/>
  <Override PartName="/ppt/slides/slide43.xml" ContentType="application/vnd.openxmlformats-officedocument.presentationml.slide+xml"/>
  <Override PartName="/ppt/slides/slide37.xml" ContentType="application/vnd.openxmlformats-officedocument.presentationml.slide+xml"/>
  <Override PartName="/ppt/slides/slide51.xml" ContentType="application/vnd.openxmlformats-officedocument.presentationml.slide+xml"/>
  <Override PartName="/ppt/slides/slide36.xml" ContentType="application/vnd.openxmlformats-officedocument.presentationml.slide+xml"/>
  <Override PartName="/ppt/slides/slide62.xml" ContentType="application/vnd.openxmlformats-officedocument.presentationml.slide+xml"/>
  <Override PartName="/ppt/slides/slide32.xml" ContentType="application/vnd.openxmlformats-officedocument.presentationml.slide+xml"/>
  <Override PartName="/ppt/slides/slide31.xml" ContentType="application/vnd.openxmlformats-officedocument.presentationml.slide+xml"/>
  <Override PartName="/ppt/slides/slide30.xml" ContentType="application/vnd.openxmlformats-officedocument.presentationml.slide+xml"/>
  <Override PartName="/ppt/slides/slide29.xml" ContentType="application/vnd.openxmlformats-officedocument.presentationml.slide+xml"/>
  <Override PartName="/ppt/slides/slide25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42.xml" ContentType="application/vnd.openxmlformats-officedocument.presentationml.slide+xml"/>
  <Override PartName="/ppt/slides/slide13.xml" ContentType="application/vnd.openxmlformats-officedocument.presentationml.slide+xml"/>
  <Override PartName="/ppt/slides/slide20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69.xml" ContentType="application/vnd.openxmlformats-officedocument.presentationml.slide+xml"/>
  <Override PartName="/ppt/slides/slide57.xml" ContentType="application/vnd.openxmlformats-officedocument.presentationml.slide+xml"/>
  <Override PartName="/ppt/slides/slide7.xml" ContentType="application/vnd.openxmlformats-officedocument.presentationml.slide+xml"/>
  <Override PartName="/ppt/slides/slide21.xml" ContentType="application/vnd.openxmlformats-officedocument.presentationml.slide+xml"/>
  <Override PartName="/ppt/slides/slide6.xml" ContentType="application/vnd.openxmlformats-officedocument.presentationml.slide+xml"/>
  <Override PartName="/ppt/slides/slide44.xml" ContentType="application/vnd.openxmlformats-officedocument.presentationml.slide+xml"/>
  <Override PartName="/ppt/slides/slide12.xml" ContentType="application/vnd.openxmlformats-officedocument.presentationml.slide+xml"/>
  <Override PartName="/ppt/slides/slide3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8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35.xml" ContentType="application/vnd.openxmlformats-officedocument.presentationml.slide+xml"/>
  <Override PartName="/ppt/slides/slide48.xml" ContentType="application/vnd.openxmlformats-officedocument.presentationml.slide+xml"/>
  <Override PartName="/ppt/slides/slide4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9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10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s/slide14.xml" ContentType="application/vnd.openxmlformats-officedocument.presentationml.slide+xml"/>
  <Override PartName="/ppt/slides/slide40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73.xml" ContentType="application/vnd.openxmlformats-officedocument.presentationml.slide+xml"/>
  <Override PartName="/ppt/slides/slide24.xml" ContentType="application/vnd.openxmlformats-officedocument.presentationml.slide+xml"/>
  <Override PartName="/ppt/slideLayouts/slideLayout11.xml" ContentType="application/vnd.openxmlformats-officedocument.presentationml.slideLayout+xml"/>
  <Override PartName="/ppt/tableStyles.xml" ContentType="application/vnd.openxmlformats-officedocument.presentationml.tableStyles+xml"/>
  <Override PartName="/ppt/slides/slide53.xml" ContentType="application/vnd.openxmlformats-officedocument.presentationml.slide+xml"/>
  <Override PartName="/ppt/theme/theme1.xml" ContentType="application/vnd.openxmlformats-officedocument.theme+xml"/>
  <Override PartName="/ppt/slides/slide28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41.xml" ContentType="application/vnd.openxmlformats-officedocument.presentationml.slide+xml"/>
  <Override PartName="/ppt/slides/slide16.xml" ContentType="application/vnd.openxmlformats-officedocument.presentationml.slide+xml"/>
  <Override PartName="/ppt/slides/slide60.xml" ContentType="application/vnd.openxmlformats-officedocument.presentationml.slide+xml"/>
  <Override PartName="/ppt/slides/slide2.xml" ContentType="application/vnd.openxmlformats-officedocument.presentationml.slide+xml"/>
  <Override PartName="/ppt/slides/slide39.xml" ContentType="application/vnd.openxmlformats-officedocument.presentationml.slide+xml"/>
  <Override PartName="/ppt/slides/slide58.xml" ContentType="application/vnd.openxmlformats-officedocument.presentationml.slide+xml"/>
  <Override PartName="/ppt/viewProps.xml" ContentType="application/vnd.openxmlformats-officedocument.presentationml.viewProps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slideLayouts/slideLayout6.xml" ContentType="application/vnd.openxmlformats-officedocument.presentationml.slideLayout+xml"/>
  <Override PartName="/ppt/slides/slide38.xml" ContentType="application/vnd.openxmlformats-officedocument.presentationml.slide+xml"/>
  <Override PartName="/ppt/slides/slide34.xml" ContentType="application/vnd.openxmlformats-officedocument.presentationml.slide+xml"/>
  <Override PartName="/ppt/slides/slide54.xml" ContentType="application/vnd.openxmlformats-officedocument.presentationml.slide+xml"/>
  <Override PartName="/ppt/slideLayouts/slideLayout5.xml" ContentType="application/vnd.openxmlformats-officedocument.presentationml.slideLayout+xml"/>
  <Override PartName="/ppt/presentation.xml" ContentType="application/vnd.openxmlformats-officedocument.presentationml.presentation.main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<Relationships xmlns="http://schemas.openxmlformats.org/package/2006/relationships"><Relationship Id="rId3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aveSubsetFonts="1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</p:sldIdLst>
  <p:sldSz cx="9144000" cy="6858000" type="screen4x3"/>
  <p:notesSz cx="6858000" cy="9144000"/>
  <p:defaultTextStyle>
    <a:defPPr>
      <a:defRPr lang="ru-RU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236" y="-90"/>
      </p:cViewPr>
      <p:guideLst>
        <p:guide pos="2160" orient="horz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slide" Target="slides/slide52.xml"/><Relationship Id="rId55" Type="http://schemas.openxmlformats.org/officeDocument/2006/relationships/slide" Target="slides/slide53.xml"/><Relationship Id="rId56" Type="http://schemas.openxmlformats.org/officeDocument/2006/relationships/slide" Target="slides/slide54.xml"/><Relationship Id="rId57" Type="http://schemas.openxmlformats.org/officeDocument/2006/relationships/slide" Target="slides/slide55.xml"/><Relationship Id="rId58" Type="http://schemas.openxmlformats.org/officeDocument/2006/relationships/slide" Target="slides/slide56.xml"/><Relationship Id="rId59" Type="http://schemas.openxmlformats.org/officeDocument/2006/relationships/slide" Target="slides/slide57.xml"/><Relationship Id="rId60" Type="http://schemas.openxmlformats.org/officeDocument/2006/relationships/slide" Target="slides/slide58.xml"/><Relationship Id="rId61" Type="http://schemas.openxmlformats.org/officeDocument/2006/relationships/slide" Target="slides/slide59.xml"/><Relationship Id="rId62" Type="http://schemas.openxmlformats.org/officeDocument/2006/relationships/slide" Target="slides/slide60.xml"/><Relationship Id="rId63" Type="http://schemas.openxmlformats.org/officeDocument/2006/relationships/slide" Target="slides/slide61.xml"/><Relationship Id="rId64" Type="http://schemas.openxmlformats.org/officeDocument/2006/relationships/slide" Target="slides/slide62.xml"/><Relationship Id="rId65" Type="http://schemas.openxmlformats.org/officeDocument/2006/relationships/slide" Target="slides/slide63.xml"/><Relationship Id="rId66" Type="http://schemas.openxmlformats.org/officeDocument/2006/relationships/slide" Target="slides/slide64.xml"/><Relationship Id="rId67" Type="http://schemas.openxmlformats.org/officeDocument/2006/relationships/slide" Target="slides/slide65.xml"/><Relationship Id="rId68" Type="http://schemas.openxmlformats.org/officeDocument/2006/relationships/slide" Target="slides/slide66.xml"/><Relationship Id="rId69" Type="http://schemas.openxmlformats.org/officeDocument/2006/relationships/slide" Target="slides/slide67.xml"/><Relationship Id="rId70" Type="http://schemas.openxmlformats.org/officeDocument/2006/relationships/slide" Target="slides/slide68.xml"/><Relationship Id="rId71" Type="http://schemas.openxmlformats.org/officeDocument/2006/relationships/slide" Target="slides/slide69.xml"/><Relationship Id="rId72" Type="http://schemas.openxmlformats.org/officeDocument/2006/relationships/slide" Target="slides/slide70.xml"/><Relationship Id="rId73" Type="http://schemas.openxmlformats.org/officeDocument/2006/relationships/slide" Target="slides/slide71.xml"/><Relationship Id="rId74" Type="http://schemas.openxmlformats.org/officeDocument/2006/relationships/slide" Target="slides/slide72.xml"/><Relationship Id="rId75" Type="http://schemas.openxmlformats.org/officeDocument/2006/relationships/slide" Target="slides/slide73.xml"/><Relationship Id="rId76" Type="http://schemas.openxmlformats.org/officeDocument/2006/relationships/presProps" Target="presProps.xml" /><Relationship Id="rId77" Type="http://schemas.openxmlformats.org/officeDocument/2006/relationships/tableStyles" Target="tableStyles.xml" /><Relationship Id="rId78" Type="http://schemas.openxmlformats.org/officeDocument/2006/relationships/viewProps" Target="viewProps.xml" /></Relationship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" userDrawn="1">
  <p:cSld name="Титульный слайд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 hidden="0"/>
          <p:cNvSpPr>
            <a:spLocks noGrp="1"/>
          </p:cNvSpPr>
          <p:nvPr isPhoto="0" userDrawn="0">
            <p:ph type="ctrTitle" hasCustomPrompt="0"/>
          </p:nvPr>
        </p:nvSpPr>
        <p:spPr bwMode="auto">
          <a:xfrm>
            <a:off x="685800" y="2130425"/>
            <a:ext cx="7772400" cy="1470025"/>
          </a:xfr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5" name="Подзаголовок 2" hidden="0"/>
          <p:cNvSpPr>
            <a:spLocks noGrp="1"/>
          </p:cNvSpPr>
          <p:nvPr isPhoto="0" userDrawn="0">
            <p:ph type="subTitle" idx="1" hasCustomPrompt="0"/>
          </p:nvPr>
        </p:nvSpPr>
        <p:spPr bwMode="auto">
          <a:xfrm>
            <a:off x="1371600" y="3886200"/>
            <a:ext cx="6400800" cy="17525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 lang="ru-RU"/>
          </a:p>
        </p:txBody>
      </p:sp>
      <p:sp>
        <p:nvSpPr>
          <p:cNvPr id="6" name="Дата 3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5B106E36-FD25-4E2D-B0AA-010F637433A0}" type="datetimeFigureOut">
              <a:rPr lang="ru-RU"/>
              <a:t/>
            </a:fld>
            <a:endParaRPr lang="ru-RU"/>
          </a:p>
        </p:txBody>
      </p:sp>
      <p:sp>
        <p:nvSpPr>
          <p:cNvPr id="7" name="Нижний колонтитул 4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Номер слайда 5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725C68B6-61C2-468F-89AB-4B9F7531AA68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vertTx" userDrawn="1">
  <p:cSld name="Заголовок и вертикальный текст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5" name="Вертикальный текст 2" hidden="0"/>
          <p:cNvSpPr>
            <a:spLocks noGrp="1"/>
          </p:cNvSpPr>
          <p:nvPr isPhoto="0" userDrawn="0">
            <p:ph type="body" orient="vert" idx="1" hasCustomPrompt="0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6" name="Дата 3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5B106E36-FD25-4E2D-B0AA-010F637433A0}" type="datetimeFigureOut">
              <a:rPr lang="ru-RU"/>
              <a:t/>
            </a:fld>
            <a:endParaRPr lang="ru-RU"/>
          </a:p>
        </p:txBody>
      </p:sp>
      <p:sp>
        <p:nvSpPr>
          <p:cNvPr id="7" name="Нижний колонтитул 4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Номер слайда 5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725C68B6-61C2-468F-89AB-4B9F7531AA68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vertTitleAndTx" userDrawn="1">
  <p:cSld name="Вертикальный заголовок и текст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Вертикальный заголовок 1" hidden="0"/>
          <p:cNvSpPr>
            <a:spLocks noGrp="1"/>
          </p:cNvSpPr>
          <p:nvPr isPhoto="0" userDrawn="0">
            <p:ph type="title" orient="vert" hasCustomPrompt="0"/>
          </p:nvPr>
        </p:nvSpPr>
        <p:spPr bwMode="auto">
          <a:xfrm>
            <a:off x="6629400" y="274638"/>
            <a:ext cx="2057400" cy="5851525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5" name="Вертикальный текст 2" hidden="0"/>
          <p:cNvSpPr>
            <a:spLocks noGrp="1"/>
          </p:cNvSpPr>
          <p:nvPr isPhoto="0" userDrawn="0">
            <p:ph type="body" orient="vert" idx="1" hasCustomPrompt="0"/>
          </p:nvPr>
        </p:nvSpPr>
        <p:spPr bwMode="auto">
          <a:xfrm>
            <a:off x="457200" y="274638"/>
            <a:ext cx="6019800" cy="5851525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6" name="Дата 3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5B106E36-FD25-4E2D-B0AA-010F637433A0}" type="datetimeFigureOut">
              <a:rPr lang="ru-RU"/>
              <a:t/>
            </a:fld>
            <a:endParaRPr lang="ru-RU"/>
          </a:p>
        </p:txBody>
      </p:sp>
      <p:sp>
        <p:nvSpPr>
          <p:cNvPr id="7" name="Нижний колонтитул 4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Номер слайда 5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725C68B6-61C2-468F-89AB-4B9F7531AA68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" userDrawn="1">
  <p:cSld name="Заголовок и объект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5" name="Содержимое 2" hidden="0"/>
          <p:cNvSpPr>
            <a:spLocks noGrp="1"/>
          </p:cNvSpPr>
          <p:nvPr isPhoto="0" userDrawn="0">
            <p:ph idx="1" hasCustomPrompt="0"/>
          </p:nvPr>
        </p:nvSpPr>
        <p:spPr bwMode="auto"/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6" name="Дата 3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5B106E36-FD25-4E2D-B0AA-010F637433A0}" type="datetimeFigureOut">
              <a:rPr lang="ru-RU"/>
              <a:t/>
            </a:fld>
            <a:endParaRPr lang="ru-RU"/>
          </a:p>
        </p:txBody>
      </p:sp>
      <p:sp>
        <p:nvSpPr>
          <p:cNvPr id="7" name="Нижний колонтитул 4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Номер слайда 5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725C68B6-61C2-468F-89AB-4B9F7531AA68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secHead" userDrawn="1">
  <p:cSld name="Заголовок раздела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5" name="Текст 2" hidden="0"/>
          <p:cNvSpPr>
            <a:spLocks noGrp="1"/>
          </p:cNvSpPr>
          <p:nvPr isPhoto="0" userDrawn="0">
            <p:ph type="body" idx="1" hasCustomPrompt="0"/>
          </p:nvPr>
        </p:nvSpPr>
        <p:spPr bwMode="auto"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Дата 3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5B106E36-FD25-4E2D-B0AA-010F637433A0}" type="datetimeFigureOut">
              <a:rPr lang="ru-RU"/>
              <a:t/>
            </a:fld>
            <a:endParaRPr lang="ru-RU"/>
          </a:p>
        </p:txBody>
      </p:sp>
      <p:sp>
        <p:nvSpPr>
          <p:cNvPr id="7" name="Нижний колонтитул 4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Номер слайда 5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725C68B6-61C2-468F-89AB-4B9F7531AA68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Obj" userDrawn="1">
  <p:cSld name="Два объекта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5" name="Содержимое 2" hidden="0"/>
          <p:cNvSpPr>
            <a:spLocks noGrp="1"/>
          </p:cNvSpPr>
          <p:nvPr isPhoto="0" userDrawn="0">
            <p:ph sz="half" idx="1" hasCustomPrompt="0"/>
          </p:nvPr>
        </p:nvSpPr>
        <p:spPr bwMode="auto"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6" name="Содержимое 3" hidden="0"/>
          <p:cNvSpPr>
            <a:spLocks noGrp="1"/>
          </p:cNvSpPr>
          <p:nvPr isPhoto="0" userDrawn="0">
            <p:ph sz="half" idx="2" hasCustomPrompt="0"/>
          </p:nvPr>
        </p:nvSpPr>
        <p:spPr bwMode="auto"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Дата 4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5B106E36-FD25-4E2D-B0AA-010F637433A0}" type="datetimeFigureOut">
              <a:rPr lang="ru-RU"/>
              <a:t/>
            </a:fld>
            <a:endParaRPr lang="ru-RU"/>
          </a:p>
        </p:txBody>
      </p:sp>
      <p:sp>
        <p:nvSpPr>
          <p:cNvPr id="8" name="Нижний колонтитул 5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6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725C68B6-61C2-468F-89AB-4B9F7531AA68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TxTwoObj" userDrawn="1">
  <p:cSld name="Сравнение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5" name="Текст 2" hidden="0"/>
          <p:cNvSpPr>
            <a:spLocks noGrp="1"/>
          </p:cNvSpPr>
          <p:nvPr isPhoto="0" userDrawn="0">
            <p:ph type="body" idx="1" hasCustomPrompt="0"/>
          </p:nvPr>
        </p:nvSpPr>
        <p:spPr bwMode="auto"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Содержимое 3" hidden="0"/>
          <p:cNvSpPr>
            <a:spLocks noGrp="1"/>
          </p:cNvSpPr>
          <p:nvPr isPhoto="0" userDrawn="0">
            <p:ph sz="half" idx="2" hasCustomPrompt="0"/>
          </p:nvPr>
        </p:nvSpPr>
        <p:spPr bwMode="auto"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Текст 4" hidden="0"/>
          <p:cNvSpPr>
            <a:spLocks noGrp="1"/>
          </p:cNvSpPr>
          <p:nvPr isPhoto="0" userDrawn="0">
            <p:ph type="body" sz="quarter" idx="3" hasCustomPrompt="0"/>
          </p:nvPr>
        </p:nvSpPr>
        <p:spPr bwMode="auto"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8" name="Содержимое 5" hidden="0"/>
          <p:cNvSpPr>
            <a:spLocks noGrp="1"/>
          </p:cNvSpPr>
          <p:nvPr isPhoto="0" userDrawn="0">
            <p:ph sz="quarter" idx="4" hasCustomPrompt="0"/>
          </p:nvPr>
        </p:nvSpPr>
        <p:spPr bwMode="auto"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9" name="Дата 6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5B106E36-FD25-4E2D-B0AA-010F637433A0}" type="datetimeFigureOut">
              <a:rPr lang="ru-RU"/>
              <a:t/>
            </a:fld>
            <a:endParaRPr lang="ru-RU"/>
          </a:p>
        </p:txBody>
      </p:sp>
      <p:sp>
        <p:nvSpPr>
          <p:cNvPr id="10" name="Нижний колонтитул 7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1" name="Номер слайда 8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725C68B6-61C2-468F-89AB-4B9F7531AA68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Only" userDrawn="1">
  <p:cSld name="Только заголовок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5" name="Дата 2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5B106E36-FD25-4E2D-B0AA-010F637433A0}" type="datetimeFigureOut">
              <a:rPr lang="ru-RU"/>
              <a:t/>
            </a:fld>
            <a:endParaRPr lang="ru-RU"/>
          </a:p>
        </p:txBody>
      </p:sp>
      <p:sp>
        <p:nvSpPr>
          <p:cNvPr id="6" name="Нижний колонтитул 3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4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725C68B6-61C2-468F-89AB-4B9F7531AA68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blank" userDrawn="1">
  <p:cSld name="Пустой слайд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Дата 1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5B106E36-FD25-4E2D-B0AA-010F637433A0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2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3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725C68B6-61C2-468F-89AB-4B9F7531AA68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Tx" userDrawn="1">
  <p:cSld name="Объект с подписью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5" name="Содержимое 2" hidden="0"/>
          <p:cNvSpPr>
            <a:spLocks noGrp="1"/>
          </p:cNvSpPr>
          <p:nvPr isPhoto="0" userDrawn="0">
            <p:ph idx="1" hasCustomPrompt="0"/>
          </p:nvPr>
        </p:nvSpPr>
        <p:spPr bwMode="auto"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6" name="Текст 3" hidden="0"/>
          <p:cNvSpPr>
            <a:spLocks noGrp="1"/>
          </p:cNvSpPr>
          <p:nvPr isPhoto="0" userDrawn="0">
            <p:ph type="body" sz="half" idx="2" hasCustomPrompt="0"/>
          </p:nvPr>
        </p:nvSpPr>
        <p:spPr bwMode="auto"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7" name="Дата 4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5B106E36-FD25-4E2D-B0AA-010F637433A0}" type="datetimeFigureOut">
              <a:rPr lang="ru-RU"/>
              <a:t/>
            </a:fld>
            <a:endParaRPr lang="ru-RU"/>
          </a:p>
        </p:txBody>
      </p:sp>
      <p:sp>
        <p:nvSpPr>
          <p:cNvPr id="8" name="Нижний колонтитул 5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6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725C68B6-61C2-468F-89AB-4B9F7531AA68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picTx" userDrawn="1">
  <p:cSld name="Рисунок с подписью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5" name="Рисунок 2" hidden="0"/>
          <p:cNvSpPr>
            <a:spLocks noGrp="1"/>
          </p:cNvSpPr>
          <p:nvPr isPhoto="0" userDrawn="0">
            <p:ph type="pic" idx="1" hasCustomPrompt="0"/>
          </p:nvPr>
        </p:nvSpPr>
        <p:spPr bwMode="auto"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 lang="ru-RU"/>
          </a:p>
        </p:txBody>
      </p:sp>
      <p:sp>
        <p:nvSpPr>
          <p:cNvPr id="6" name="Текст 3" hidden="0"/>
          <p:cNvSpPr>
            <a:spLocks noGrp="1"/>
          </p:cNvSpPr>
          <p:nvPr isPhoto="0" userDrawn="0">
            <p:ph type="body" sz="half" idx="2" hasCustomPrompt="0"/>
          </p:nvPr>
        </p:nvSpPr>
        <p:spPr bwMode="auto"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7" name="Дата 4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5B106E36-FD25-4E2D-B0AA-010F637433A0}" type="datetimeFigureOut">
              <a:rPr lang="ru-RU"/>
              <a:t/>
            </a:fld>
            <a:endParaRPr lang="ru-RU"/>
          </a:p>
        </p:txBody>
      </p:sp>
      <p:sp>
        <p:nvSpPr>
          <p:cNvPr id="8" name="Нижний колонтитул 5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6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725C68B6-61C2-468F-89AB-4B9F7531AA68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Ref idx="1001">
        <a:schemeClr val="bg1"/>
      </p:bgRef>
    </p:bg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5" name="Текст 2" hidden="0"/>
          <p:cNvSpPr>
            <a:spLocks noGrp="1"/>
          </p:cNvSpPr>
          <p:nvPr isPhoto="0" userDrawn="0">
            <p:ph type="body" idx="1" hasCustomPrompt="0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6" name="Дата 3" hidden="0"/>
          <p:cNvSpPr>
            <a:spLocks noGrp="1"/>
          </p:cNvSpPr>
          <p:nvPr isPhoto="0" userDrawn="0">
            <p:ph type="dt" sz="half" idx="2" hasCustomPrompt="0"/>
          </p:nvPr>
        </p:nvSpPr>
        <p:spPr bwMode="auto"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B106E36-FD25-4E2D-B0AA-010F637433A0}" type="datetimeFigureOut">
              <a:rPr lang="ru-RU"/>
              <a:t/>
            </a:fld>
            <a:endParaRPr lang="ru-RU"/>
          </a:p>
        </p:txBody>
      </p:sp>
      <p:sp>
        <p:nvSpPr>
          <p:cNvPr id="7" name="Нижний колонтитул 4" hidden="0"/>
          <p:cNvSpPr>
            <a:spLocks noGrp="1"/>
          </p:cNvSpPr>
          <p:nvPr isPhoto="0" userDrawn="0">
            <p:ph type="ftr" sz="quarter" idx="3" hasCustomPrompt="0"/>
          </p:nvPr>
        </p:nvSpPr>
        <p:spPr bwMode="auto"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5" hidden="0"/>
          <p:cNvSpPr>
            <a:spLocks noGrp="1"/>
          </p:cNvSpPr>
          <p:nvPr isPhoto="0" userDrawn="0">
            <p:ph type="sldNum" sz="quarter" idx="4" hasCustomPrompt="0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25C68B6-61C2-468F-89AB-4B9F7531AA68}" type="slidenum">
              <a:rPr lang="ru-RU"/>
              <a:t/>
            </a:fld>
            <a:endParaRPr lang="ru-RU"/>
          </a:p>
        </p:txBody>
      </p:sp>
    </p:spTree>
  </p:cSld>
  <p:clrMap accent1="accent1" accent2="accent2" accent3="accent3" accent4="accent4" accent5="accent5" accent6="accent6" bg1="lt1" bg2="lt2" folHlink="folHlink" hlink="hlink" tx1="dk1" tx2="dk2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>
        <a:spcBef>
          <a:spcPts val="0"/>
        </a:spcBef>
        <a:buFont typeface="Arial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>
        <a:spcBef>
          <a:spcPts val="0"/>
        </a:spcBef>
        <a:buFont typeface="Arial"/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spcBef>
          <a:spcPts val="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spcBef>
          <a:spcPts val="0"/>
        </a:spcBef>
        <a:buFont typeface="Arial"/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spcBef>
          <a:spcPts val="0"/>
        </a:spcBef>
        <a:buFont typeface="Arial"/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images.yandex.ru/yandsearch?source=wiz&amp;uinfo=sw-1587-sh-793-fw-1362-fh-587-pd-1&amp;p=1&amp;text=%D0%BB%D0%B0%D0%B9%D0%BC%20%D0%B1%D0%BE%D1%80%D1%80%D0%B5%D0%BB%D0%B8%D0%BE%D0%B7%20%D1%84%D0%BE%D1%82%D0%BE&amp;noreask=1&amp;pos=35&amp;rpt=simage&amp;lr=213&amp;img_url=http://s2.hubimg.com/u/3958313_f260.jpg" TargetMode="External"/><Relationship Id="rId3" Type="http://schemas.openxmlformats.org/officeDocument/2006/relationships/image" Target="../media/image2.jpg"/></Relationships>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images.yandex.ru/yandsearch?source=wiz&amp;uinfo=sw-1587-sh-793-fw-1362-fh-587-pd-1&amp;p=1&amp;text=%D0%BB%D0%B0%D0%B9%D0%BC%20%D0%B1%D0%BE%D1%80%D1%80%D0%B5%D0%BB%D0%B8%D0%BE%D0%B7%20%D1%84%D0%BE%D1%82%D0%BE&amp;noreask=1&amp;pos=40&amp;rpt=simage&amp;lr=213&amp;img_url=http://macroid.ru/_data/31/Zecke.jpg" TargetMode="External"/><Relationship Id="rId3" Type="http://schemas.openxmlformats.org/officeDocument/2006/relationships/image" Target="../media/image3.jpg"/></Relationships>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images.yandex.ru/yandsearch?source=wiz&amp;uinfo=sw-1587-sh-793-fw-1362-fh-587-pd-1&amp;p=4&amp;text=%D0%BB%D0%B0%D0%B9%D0%BC%20%D0%B1%D0%BE%D1%80%D1%80%D0%B5%D0%BB%D0%B8%D0%BE%D0%B7%20%D1%84%D0%BE%D1%82%D0%BE&amp;noreask=1&amp;pos=125&amp;rpt=simage&amp;lr=213&amp;img_url=http://g-ecx.images-amazon.com/images/G/01/askville/75401864_answers/1315094404950_untitled.jpg" TargetMode="External"/><Relationship Id="rId3" Type="http://schemas.openxmlformats.org/officeDocument/2006/relationships/image" Target="../media/image4.jpg"/></Relationships>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3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/upload.wikimedia.org/wikipedia/commons/0/01/Erythema_migrans_-_erythematous_rash_in_Lyme_disease_-_PHIL_9875.jpg" TargetMode="External"/><Relationship Id="rId3" Type="http://schemas.openxmlformats.org/officeDocument/2006/relationships/image" Target="../media/image11.jpg"/><Relationship Id="rId4" Type="http://schemas.openxmlformats.org/officeDocument/2006/relationships/image" Target="../media/image12.jpg"/></Relationships>
</file>

<file path=ppt/slides/_rels/slide3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3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jpg"/><Relationship Id="rId3" Type="http://schemas.openxmlformats.org/officeDocument/2006/relationships/image" Target="../media/image15.png"/></Relationships>
</file>

<file path=ppt/slides/_rels/slide3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png"/><Relationship Id="rId3" Type="http://schemas.openxmlformats.org/officeDocument/2006/relationships/image" Target="../media/image17.jpg"/></Relationships>
</file>

<file path=ppt/slides/_rels/slide3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/commons.wikimedia.org/wiki/File:Borrelial_lymphocytoma.jpg?uselang=ru" TargetMode="External"/><Relationship Id="rId3" Type="http://schemas.openxmlformats.org/officeDocument/2006/relationships/image" Target="../media/image18.jpg"/><Relationship Id="rId4" Type="http://schemas.openxmlformats.org/officeDocument/2006/relationships/image" Target="../media/image19.jpg"/></Relationships>
</file>

<file path=ppt/slides/_rels/slide3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3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Relationship Id="rId3" Type="http://schemas.openxmlformats.org/officeDocument/2006/relationships/oleObject" Target="../embeddings/oleObject1.bin"/></Relationships>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g"/><Relationship Id="rId3" Type="http://schemas.openxmlformats.org/officeDocument/2006/relationships/image" Target="../media/image23.jpg"/></Relationships>
</file>

<file path=ppt/slides/_rels/slide4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4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png"/><Relationship Id="rId3" Type="http://schemas.openxmlformats.org/officeDocument/2006/relationships/oleObject" Target="../embeddings/oleObject2.bin"/></Relationships>
</file>

<file path=ppt/slides/_rels/slide4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4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oleObject" Target="../embeddings/oleObject3.bin"/><Relationship Id="rId4" Type="http://schemas.openxmlformats.org/officeDocument/2006/relationships/image" Target="../media/image29.wmf"/><Relationship Id="rId5" Type="http://schemas.openxmlformats.org/officeDocument/2006/relationships/oleObject" Target="../embeddings/oleObject4.doc"/></Relationships>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31.jpg"/><Relationship Id="rId4" Type="http://schemas.openxmlformats.org/officeDocument/2006/relationships/image" Target="../media/image32.jpg"/></Relationships>
</file>

<file path=ppt/slides/_rels/slide5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oleObject" Target="../embeddings/oleObject5.bin"/><Relationship Id="rId4" Type="http://schemas.openxmlformats.org/officeDocument/2006/relationships/image" Target="../media/image34.png"/></Relationships>
</file>

<file path=ppt/slides/_rels/slide5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jpg"/></Relationships>
</file>

<file path=ppt/slides/_rels/slide5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jpg"/></Relationships>
</file>

<file path=ppt/slides/_rels/slide5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jpg"/></Relationships>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jpg"/></Relationships>
</file>

<file path=ppt/slides/_rels/slide7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jpg"/><Relationship Id="rId3" Type="http://schemas.openxmlformats.org/officeDocument/2006/relationships/image" Target="../media/image40.jpg"/><Relationship Id="rId4" Type="http://schemas.openxmlformats.org/officeDocument/2006/relationships/image" Target="../media/image41.jpg"/><Relationship Id="rId5" Type="http://schemas.openxmlformats.org/officeDocument/2006/relationships/image" Target="../media/image42.jpg"/></Relationships>
</file>

<file path=ppt/slides/_rels/slide7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 hidden="0"/>
          <p:cNvSpPr>
            <a:spLocks noGrp="1"/>
          </p:cNvSpPr>
          <p:nvPr isPhoto="0" userDrawn="0">
            <p:ph type="ctrTitle" hasCustomPrompt="0"/>
          </p:nvPr>
        </p:nvSpPr>
        <p:spPr bwMode="auto">
          <a:xfrm>
            <a:off x="2124075" y="3213100"/>
            <a:ext cx="6624638" cy="1655763"/>
          </a:xfrm>
        </p:spPr>
        <p:txBody>
          <a:bodyPr>
            <a:normAutofit fontScale="90000"/>
          </a:bodyPr>
          <a:lstStyle/>
          <a:p>
            <a:pPr algn="r">
              <a:defRPr/>
            </a:pPr>
            <a:br>
              <a:rPr lang="ru-RU" sz="2400" i="1">
                <a:solidFill>
                  <a:schemeClr val="bg2"/>
                </a:solidFill>
                <a:latin typeface="Arial Black"/>
              </a:rPr>
            </a:br>
            <a:r>
              <a:rPr lang="ru-RU" sz="2600" i="1">
                <a:solidFill>
                  <a:srgbClr val="00B0F0"/>
                </a:solidFill>
                <a:latin typeface="Arial Black"/>
              </a:rPr>
              <a:t>Госпиталь ветеранов войн №3</a:t>
            </a:r>
            <a:br>
              <a:rPr lang="ru-RU" sz="2600" i="1">
                <a:solidFill>
                  <a:srgbClr val="00B0F0"/>
                </a:solidFill>
                <a:latin typeface="Arial Black"/>
              </a:rPr>
            </a:br>
            <a:br>
              <a:rPr lang="ru-RU" sz="2600" i="1">
                <a:solidFill>
                  <a:srgbClr val="00B0F0"/>
                </a:solidFill>
                <a:latin typeface="Arial Black"/>
              </a:rPr>
            </a:br>
            <a:r>
              <a:rPr lang="ru-RU" sz="2600" b="1" i="1">
                <a:solidFill>
                  <a:srgbClr val="00B0F0"/>
                </a:solidFill>
                <a:latin typeface="Times New Roman"/>
                <a:cs typeface="Times New Roman"/>
              </a:rPr>
              <a:t>Врач-инфекционист ОГШ Чекун Н.А.</a:t>
            </a:r>
            <a:r>
              <a:rPr lang="ru-RU" sz="2600" i="1">
                <a:solidFill>
                  <a:srgbClr val="00B0F0"/>
                </a:solidFill>
                <a:latin typeface="Times New Roman"/>
                <a:cs typeface="Times New Roman"/>
              </a:rPr>
              <a:t>  </a:t>
            </a:r>
            <a:r>
              <a:rPr lang="ru-RU" sz="2600" i="1">
                <a:solidFill>
                  <a:schemeClr val="bg2"/>
                </a:solidFill>
              </a:rPr>
              <a:t> </a:t>
            </a:r>
            <a:br>
              <a:rPr lang="ru-RU" sz="2600" i="1">
                <a:solidFill>
                  <a:schemeClr val="bg2"/>
                </a:solidFill>
              </a:rPr>
            </a:br>
            <a:br>
              <a:rPr lang="ru-RU" sz="2600" i="1">
                <a:solidFill>
                  <a:schemeClr val="bg1"/>
                </a:solidFill>
              </a:rPr>
            </a:br>
            <a:br>
              <a:rPr lang="ru-RU" sz="2800" b="1" i="1">
                <a:solidFill>
                  <a:schemeClr val="bg1"/>
                </a:solidFill>
              </a:rPr>
            </a:br>
            <a:r>
              <a:rPr lang="ru-RU" sz="2800" b="1" i="1">
                <a:solidFill>
                  <a:srgbClr val="00B0F0"/>
                </a:solidFill>
              </a:rPr>
              <a:t>2018 г </a:t>
            </a:r>
            <a:r>
              <a:rPr lang="ru-RU" sz="2800" b="1" i="1">
                <a:solidFill>
                  <a:schemeClr val="bg1"/>
                </a:solidFill>
              </a:rPr>
              <a:t>ОГШ     Чекун Н.А.</a:t>
            </a:r>
            <a:r>
              <a:rPr lang="ru-RU" sz="2400" b="1" i="1">
                <a:solidFill>
                  <a:schemeClr val="bg1"/>
                </a:solidFill>
              </a:rPr>
              <a:t>   </a:t>
            </a:r>
            <a:endParaRPr/>
          </a:p>
        </p:txBody>
      </p:sp>
      <p:sp>
        <p:nvSpPr>
          <p:cNvPr id="5" name="Заголовок 1" hidden="0"/>
          <p:cNvSpPr>
            <a:spLocks noAdjustHandles="0" noChangeArrowheads="0"/>
          </p:cNvSpPr>
          <p:nvPr isPhoto="0" userDrawn="0"/>
        </p:nvSpPr>
        <p:spPr bwMode="auto">
          <a:xfrm>
            <a:off x="284163" y="0"/>
            <a:ext cx="8859837" cy="280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sz="3600" b="1">
                <a:solidFill>
                  <a:srgbClr val="FF0000"/>
                </a:solidFill>
                <a:latin typeface="Comic Sans MS"/>
              </a:rPr>
              <a:t>Заболевания передающиеся иксодовыми клещами. </a:t>
            </a:r>
            <a:r>
              <a:rPr lang="ru-RU" sz="3600" b="1">
                <a:solidFill>
                  <a:srgbClr val="FF0000"/>
                </a:solidFill>
                <a:latin typeface="Comic Sans MS"/>
              </a:rPr>
              <a:t>Эпидемиология, клиника, диагностика, лечение и профилактика</a:t>
            </a:r>
            <a:r>
              <a:rPr lang="ru-RU" sz="3600">
                <a:solidFill>
                  <a:srgbClr val="FF0000"/>
                </a:solidFill>
                <a:latin typeface="Comic Sans MS"/>
              </a:rPr>
              <a:t>  </a:t>
            </a:r>
            <a:endParaRPr/>
          </a:p>
        </p:txBody>
      </p:sp>
      <p:sp>
        <p:nvSpPr>
          <p:cNvPr id="6" name="Заголовок 1" hidden="0"/>
          <p:cNvSpPr>
            <a:spLocks noAdjustHandles="0" noChangeArrowheads="0"/>
          </p:cNvSpPr>
          <p:nvPr isPhoto="0" userDrawn="0"/>
        </p:nvSpPr>
        <p:spPr bwMode="auto">
          <a:xfrm>
            <a:off x="3276600" y="5589588"/>
            <a:ext cx="2447925" cy="538162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algn="r">
              <a:spcAft>
                <a:spcPts val="0"/>
              </a:spcAft>
              <a:defRPr/>
            </a:pPr>
            <a:r>
              <a:rPr lang="ru-RU" sz="2800" b="1" i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г</a:t>
            </a:r>
            <a:endParaRPr/>
          </a:p>
        </p:txBody>
      </p:sp>
      <p:pic>
        <p:nvPicPr>
          <p:cNvPr id="7" name="Picture 7" descr="http://static.klasnaocinka.com.ua/uploads/editor/4017/342860/sitepage_47/images/pilyul_kin.png" hidden="0"/>
          <p:cNvPicPr>
            <a:picLocks noChangeAspect="1" noChangeArrowheads="1"/>
          </p:cNvPicPr>
          <p:nvPr isPhoto="0" userDrawn="0"/>
        </p:nvPicPr>
        <p:blipFill>
          <a:blip r:embed="rId2"/>
          <a:stretch/>
        </p:blipFill>
        <p:spPr bwMode="auto">
          <a:xfrm>
            <a:off x="179388" y="1916113"/>
            <a:ext cx="2771775" cy="4941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tangle 1" hidden="0"/>
          <p:cNvSpPr>
            <a:spLocks noChangeArrowheads="1"/>
          </p:cNvSpPr>
          <p:nvPr isPhoto="0" userDrawn="0"/>
        </p:nvSpPr>
        <p:spPr bwMode="auto">
          <a:xfrm>
            <a:off x="611560" y="-43186"/>
            <a:ext cx="7632848" cy="6124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/>
            <a:sp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2400" b="1" i="0" u="none" strike="noStrike" cap="none">
                <a:ln>
                  <a:noFill/>
                </a:ln>
                <a:solidFill>
                  <a:srgbClr val="FF0000"/>
                </a:solidFill>
                <a:latin typeface="Arial"/>
                <a:ea typeface="Calibri"/>
                <a:cs typeface="Arial"/>
              </a:rPr>
              <a:t>ОСНОВНОЙ МЕХАНИЗМ ПЕРЕДАЧИ ВОЗБУДИТЕЛЯ</a:t>
            </a:r>
            <a:r>
              <a:rPr lang="ru-RU" sz="1400" b="0" i="0" u="none" strike="noStrike" cap="none">
                <a:ln>
                  <a:noFill/>
                </a:ln>
                <a:solidFill>
                  <a:schemeClr val="tx1"/>
                </a:solidFill>
                <a:latin typeface="Calibri"/>
                <a:ea typeface="Calibri"/>
                <a:cs typeface="Times New Roman"/>
              </a:rPr>
              <a:t>:</a:t>
            </a:r>
            <a:endParaRPr/>
          </a:p>
          <a:p>
            <a:pPr marL="0" marR="0" lvl="0" indent="0" algn="just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800" b="0" i="0" u="none" strike="noStrike" cap="none">
              <a:ln>
                <a:noFill/>
              </a:ln>
              <a:solidFill>
                <a:schemeClr val="tx1"/>
              </a:solidFill>
              <a:latin typeface="Arial"/>
              <a:cs typeface="Arial"/>
            </a:endParaRPr>
          </a:p>
          <a:p>
            <a:pPr lvl="0" algn="just">
              <a:spcBef>
                <a:spcPts val="0"/>
              </a:spcBef>
              <a:spcAft>
                <a:spcPts val="0"/>
              </a:spcAft>
              <a:buFont typeface="Wingdings"/>
              <a:buChar char="v"/>
              <a:defRPr/>
            </a:pPr>
            <a:r>
              <a:rPr lang="ru-RU" sz="2800" i="1" u="none" strike="noStrike" cap="none">
                <a:ln>
                  <a:noFill/>
                </a:ln>
                <a:solidFill>
                  <a:schemeClr val="tx1"/>
                </a:solidFill>
                <a:latin typeface="Arial"/>
                <a:ea typeface="Calibri"/>
                <a:cs typeface="Arial"/>
              </a:rPr>
              <a:t>   трансмиссивный </a:t>
            </a:r>
            <a:r>
              <a:rPr lang="ru-RU" sz="2800" u="none" strike="noStrike" cap="none">
                <a:ln>
                  <a:noFill/>
                </a:ln>
                <a:solidFill>
                  <a:schemeClr val="tx1"/>
                </a:solidFill>
                <a:latin typeface="Arial"/>
                <a:ea typeface="Calibri"/>
                <a:cs typeface="Arial"/>
              </a:rPr>
              <a:t>с реализацией</a:t>
            </a:r>
            <a:r>
              <a:rPr lang="ru-RU" sz="2800" i="1" u="none" strike="noStrike" cap="none">
                <a:ln>
                  <a:noFill/>
                </a:ln>
                <a:solidFill>
                  <a:schemeClr val="tx1"/>
                </a:solidFill>
                <a:latin typeface="Arial"/>
                <a:ea typeface="Calibri"/>
                <a:cs typeface="Arial"/>
              </a:rPr>
              <a:t> </a:t>
            </a:r>
            <a:r>
              <a:rPr lang="ru-RU" sz="2800" i="1" u="none" strike="noStrike" cap="none">
                <a:ln>
                  <a:noFill/>
                </a:ln>
                <a:solidFill>
                  <a:schemeClr val="tx1"/>
                </a:solidFill>
                <a:latin typeface="Arial"/>
                <a:ea typeface="Calibri"/>
                <a:cs typeface="Arial"/>
              </a:rPr>
              <a:t>инокуляционного</a:t>
            </a:r>
            <a:r>
              <a:rPr lang="ru-RU" sz="2800" i="1" u="none" strike="noStrike" cap="none">
                <a:ln>
                  <a:noFill/>
                </a:ln>
                <a:solidFill>
                  <a:schemeClr val="tx1"/>
                </a:solidFill>
                <a:latin typeface="Arial"/>
                <a:ea typeface="Calibri"/>
                <a:cs typeface="Arial"/>
              </a:rPr>
              <a:t> </a:t>
            </a:r>
            <a:r>
              <a:rPr lang="ru-RU" sz="2800" u="none" strike="noStrike" cap="none">
                <a:ln>
                  <a:noFill/>
                </a:ln>
                <a:solidFill>
                  <a:schemeClr val="tx1"/>
                </a:solidFill>
                <a:latin typeface="Arial"/>
                <a:ea typeface="Calibri"/>
                <a:cs typeface="Arial"/>
              </a:rPr>
              <a:t>(при присасывании зараженных клещей), </a:t>
            </a:r>
            <a:r>
              <a:rPr lang="ru-RU" sz="2800">
                <a:latin typeface="Arial"/>
                <a:cs typeface="Arial"/>
              </a:rPr>
              <a:t>возбудитель предается с его слюной</a:t>
            </a:r>
            <a:r>
              <a:rPr lang="ru-RU" sz="2800" u="none" strike="noStrike" cap="none">
                <a:ln>
                  <a:noFill/>
                </a:ln>
                <a:solidFill>
                  <a:schemeClr val="tx1"/>
                </a:solidFill>
                <a:latin typeface="Arial"/>
                <a:ea typeface="Calibri"/>
                <a:cs typeface="Arial"/>
              </a:rPr>
              <a:t> – основной путь</a:t>
            </a:r>
            <a:endParaRPr/>
          </a:p>
          <a:p>
            <a:pPr lvl="0" algn="just">
              <a:spcBef>
                <a:spcPts val="0"/>
              </a:spcBef>
              <a:spcAft>
                <a:spcPts val="0"/>
              </a:spcAft>
              <a:buFont typeface="Wingdings"/>
              <a:buChar char="v"/>
              <a:defRPr/>
            </a:pPr>
            <a:r>
              <a:rPr lang="ru-RU" sz="2800" i="1" u="none" strike="noStrike" cap="none">
                <a:ln>
                  <a:noFill/>
                </a:ln>
                <a:solidFill>
                  <a:schemeClr val="tx1"/>
                </a:solidFill>
                <a:latin typeface="Arial"/>
                <a:ea typeface="Calibri"/>
                <a:cs typeface="Arial"/>
              </a:rPr>
              <a:t>  через молочные продукты </a:t>
            </a:r>
            <a:r>
              <a:rPr lang="ru-RU" sz="2800" u="none" strike="noStrike" cap="none">
                <a:ln>
                  <a:noFill/>
                </a:ln>
                <a:solidFill>
                  <a:schemeClr val="tx1"/>
                </a:solidFill>
                <a:latin typeface="Arial"/>
                <a:ea typeface="Calibri"/>
                <a:cs typeface="Arial"/>
              </a:rPr>
              <a:t>больных животных (сырое козье и коровье молоко) – </a:t>
            </a:r>
            <a:endParaRPr/>
          </a:p>
          <a:p>
            <a:pPr lvl="0" algn="just">
              <a:spcBef>
                <a:spcPts val="0"/>
              </a:spcBef>
              <a:spcAft>
                <a:spcPts val="0"/>
              </a:spcAft>
              <a:buFont typeface="Wingdings"/>
              <a:buChar char="v"/>
              <a:defRPr/>
            </a:pPr>
            <a:r>
              <a:rPr lang="ru-RU" sz="2800">
                <a:latin typeface="Arial"/>
                <a:ea typeface="Calibri"/>
                <a:cs typeface="Arial"/>
              </a:rPr>
              <a:t>  при попадании фекалий (содержимого клеща) в микротрещины кожных покровов, при раздавливании клеща</a:t>
            </a:r>
            <a:endParaRPr/>
          </a:p>
          <a:p>
            <a:pPr lvl="0" algn="just">
              <a:spcBef>
                <a:spcPts val="0"/>
              </a:spcBef>
              <a:spcAft>
                <a:spcPts val="0"/>
              </a:spcAft>
              <a:buFont typeface="Wingdings"/>
              <a:buChar char="v"/>
              <a:defRPr/>
            </a:pPr>
            <a:r>
              <a:rPr lang="ru-RU" sz="2800" u="none" strike="noStrike" cap="none">
                <a:ln>
                  <a:noFill/>
                </a:ln>
                <a:solidFill>
                  <a:schemeClr val="tx1"/>
                </a:solidFill>
                <a:latin typeface="Arial"/>
                <a:ea typeface="Calibri"/>
                <a:cs typeface="Arial"/>
              </a:rPr>
              <a:t>  </a:t>
            </a:r>
            <a:r>
              <a:rPr lang="ru-RU" sz="2800" u="none" strike="noStrike" cap="none">
                <a:ln>
                  <a:noFill/>
                </a:ln>
                <a:solidFill>
                  <a:schemeClr val="tx1"/>
                </a:solidFill>
                <a:latin typeface="Arial"/>
                <a:ea typeface="Calibri"/>
                <a:cs typeface="Arial"/>
              </a:rPr>
              <a:t>возможна</a:t>
            </a:r>
            <a:r>
              <a:rPr lang="ru-RU" sz="2800" i="1" u="none" strike="noStrike" cap="none">
                <a:ln>
                  <a:noFill/>
                </a:ln>
                <a:solidFill>
                  <a:schemeClr val="tx1"/>
                </a:solidFill>
                <a:latin typeface="Arial"/>
                <a:ea typeface="Calibri"/>
                <a:cs typeface="Arial"/>
              </a:rPr>
              <a:t> </a:t>
            </a:r>
            <a:r>
              <a:rPr lang="ru-RU" sz="2800" i="1" u="none" strike="noStrike" cap="none">
                <a:ln>
                  <a:noFill/>
                </a:ln>
                <a:solidFill>
                  <a:schemeClr val="tx1"/>
                </a:solidFill>
                <a:latin typeface="Arial"/>
                <a:ea typeface="Calibri"/>
                <a:cs typeface="Arial"/>
              </a:rPr>
              <a:t>трансплацентарная</a:t>
            </a:r>
            <a:r>
              <a:rPr lang="ru-RU" sz="2800" i="1" u="none" strike="noStrike" cap="none">
                <a:ln>
                  <a:noFill/>
                </a:ln>
                <a:solidFill>
                  <a:schemeClr val="tx1"/>
                </a:solidFill>
                <a:latin typeface="Arial"/>
                <a:ea typeface="Calibri"/>
                <a:cs typeface="Arial"/>
              </a:rPr>
              <a:t> </a:t>
            </a:r>
            <a:r>
              <a:rPr lang="ru-RU" sz="2800" u="none" strike="noStrike" cap="none">
                <a:ln>
                  <a:noFill/>
                </a:ln>
                <a:solidFill>
                  <a:schemeClr val="tx1"/>
                </a:solidFill>
                <a:latin typeface="Arial"/>
                <a:ea typeface="Calibri"/>
                <a:cs typeface="Arial"/>
              </a:rPr>
              <a:t>передача</a:t>
            </a:r>
            <a:endParaRPr/>
          </a:p>
          <a:p>
            <a:pPr lvl="0" algn="just">
              <a:spcBef>
                <a:spcPts val="0"/>
              </a:spcBef>
              <a:spcAft>
                <a:spcPts val="0"/>
              </a:spcAft>
              <a:buFont typeface="Wingdings"/>
              <a:buChar char="v"/>
              <a:defRPr/>
            </a:pPr>
            <a:r>
              <a:rPr lang="ru-RU" sz="2800">
                <a:latin typeface="Arial"/>
                <a:cs typeface="Arial"/>
              </a:rPr>
              <a:t>  имеются случаи заражения половым путем (от мужа – жене)</a:t>
            </a:r>
            <a:endParaRPr lang="ru-RU" sz="2800" u="none" strike="noStrike" cap="none">
              <a:ln>
                <a:noFill/>
              </a:ln>
              <a:solidFill>
                <a:schemeClr val="tx1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tangle 1" hidden="0"/>
          <p:cNvSpPr>
            <a:spLocks noChangeArrowheads="1"/>
          </p:cNvSpPr>
          <p:nvPr isPhoto="0" userDrawn="0"/>
        </p:nvSpPr>
        <p:spPr bwMode="auto">
          <a:xfrm>
            <a:off x="323528" y="423963"/>
            <a:ext cx="8640960" cy="600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/>
            <a:sp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2400" b="1" i="0" u="none" strike="noStrike" cap="none">
                <a:ln>
                  <a:noFill/>
                </a:ln>
                <a:solidFill>
                  <a:srgbClr val="FF0000"/>
                </a:solidFill>
                <a:latin typeface="Calibri"/>
                <a:ea typeface="Calibri"/>
                <a:cs typeface="Times New Roman"/>
              </a:rPr>
              <a:t>СЕЗОНЫ АКТИВАЦИИ КЛЕЩЕЙ</a:t>
            </a:r>
            <a:endParaRPr lang="ru-RU" sz="2400" b="0" i="1" u="none" strike="noStrike" cap="none">
              <a:ln>
                <a:noFill/>
              </a:ln>
              <a:solidFill>
                <a:srgbClr val="FF0000"/>
              </a:solidFill>
              <a:ea typeface="Calibri"/>
              <a:cs typeface="Times New Roman"/>
            </a:endParaRPr>
          </a:p>
          <a:p>
            <a:pPr marL="0" marR="0" lvl="0" indent="0" algn="just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Char char="v"/>
              <a:defRPr/>
            </a:pPr>
            <a:r>
              <a:rPr lang="ru-RU" sz="2400" b="0" i="1" u="none" strike="noStrike" cap="none">
                <a:ln>
                  <a:noFill/>
                </a:ln>
                <a:solidFill>
                  <a:schemeClr val="tx1"/>
                </a:solidFill>
                <a:ea typeface="Calibri"/>
                <a:cs typeface="Times New Roman"/>
              </a:rPr>
              <a:t> первая волна-</a:t>
            </a:r>
            <a:r>
              <a:rPr lang="ru-RU" sz="2400" b="0" i="0" u="none" strike="noStrike" cap="none">
                <a:ln>
                  <a:noFill/>
                </a:ln>
                <a:solidFill>
                  <a:schemeClr val="tx1"/>
                </a:solidFill>
                <a:ea typeface="Calibri"/>
                <a:cs typeface="Times New Roman"/>
              </a:rPr>
              <a:t> с апреля до начала июля в зависимости от погоды (в более влажную и сырую погоду  клещ будет активен дольше), в июле и августа активность опасность снижается до нуля</a:t>
            </a:r>
            <a:endParaRPr lang="ru-RU" sz="2400" b="0" i="0" u="none" strike="noStrike" cap="none">
              <a:ln>
                <a:noFill/>
              </a:ln>
              <a:solidFill>
                <a:schemeClr val="tx1"/>
              </a:solidFill>
              <a:cs typeface="Arial"/>
            </a:endParaRPr>
          </a:p>
          <a:p>
            <a:pPr marL="0" marR="0" lvl="0" indent="0" algn="just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Char char="v"/>
              <a:defRPr/>
            </a:pPr>
            <a:r>
              <a:rPr lang="ru-RU" sz="2400" i="1">
                <a:ea typeface="Calibri"/>
                <a:cs typeface="Times New Roman"/>
              </a:rPr>
              <a:t> </a:t>
            </a:r>
            <a:r>
              <a:rPr lang="ru-RU" sz="2400" b="0" i="1" u="none" strike="noStrike" cap="none">
                <a:ln>
                  <a:noFill/>
                </a:ln>
                <a:solidFill>
                  <a:schemeClr val="tx1"/>
                </a:solidFill>
                <a:ea typeface="Calibri"/>
                <a:cs typeface="Times New Roman"/>
              </a:rPr>
              <a:t>вторая волна</a:t>
            </a:r>
            <a:r>
              <a:rPr lang="ru-RU" sz="2400" b="0" i="0" u="none" strike="noStrike" cap="none">
                <a:ln>
                  <a:noFill/>
                </a:ln>
                <a:solidFill>
                  <a:schemeClr val="tx1"/>
                </a:solidFill>
                <a:ea typeface="Calibri"/>
                <a:cs typeface="Times New Roman"/>
              </a:rPr>
              <a:t>- с начала сентября по октябрь</a:t>
            </a:r>
            <a:endParaRPr lang="ru-RU" sz="2400">
              <a:cs typeface="Times New Roman"/>
            </a:endParaRPr>
          </a:p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ru-RU" sz="2400" b="1" i="0" u="none" strike="noStrike" cap="none">
                <a:ln>
                  <a:noFill/>
                </a:ln>
                <a:solidFill>
                  <a:srgbClr val="FF0000"/>
                </a:solidFill>
                <a:cs typeface="Arial"/>
              </a:rPr>
              <a:t>ВИРУСОФОРНОСТЬ</a:t>
            </a:r>
            <a:r>
              <a:rPr lang="ru-RU" sz="2400" b="1" i="0" u="none" strike="noStrike" cap="none">
                <a:ln>
                  <a:noFill/>
                </a:ln>
                <a:solidFill>
                  <a:srgbClr val="FF0000"/>
                </a:solidFill>
                <a:cs typeface="Arial"/>
              </a:rPr>
              <a:t>  КЛЕЩЕЙ </a:t>
            </a:r>
            <a:endParaRPr/>
          </a:p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ru-RU" sz="2400" b="1" i="0" u="none" strike="noStrike" cap="none">
                <a:ln>
                  <a:noFill/>
                </a:ln>
                <a:solidFill>
                  <a:srgbClr val="FF0000"/>
                </a:solidFill>
                <a:cs typeface="Arial"/>
              </a:rPr>
              <a:t> </a:t>
            </a:r>
            <a:r>
              <a:rPr lang="ru-RU" sz="2400" b="1" i="1" u="none" strike="noStrike" cap="none">
                <a:ln>
                  <a:noFill/>
                </a:ln>
                <a:solidFill>
                  <a:srgbClr val="FF0000"/>
                </a:solidFill>
                <a:cs typeface="Arial"/>
              </a:rPr>
              <a:t>(процент клещей содержащих вирус)</a:t>
            </a:r>
            <a:endParaRPr/>
          </a:p>
          <a:p>
            <a:pPr marL="0" marR="0" lvl="0" indent="0" algn="just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Char char="v"/>
              <a:defRPr/>
            </a:pPr>
            <a:r>
              <a:rPr lang="ru-RU" sz="2400">
                <a:cs typeface="Arial"/>
              </a:rPr>
              <a:t> от 6 до 60 % (особенно в </a:t>
            </a:r>
            <a:r>
              <a:rPr lang="ru-RU" sz="2400">
                <a:cs typeface="Arial"/>
              </a:rPr>
              <a:t>эндемичных</a:t>
            </a:r>
            <a:r>
              <a:rPr lang="ru-RU" sz="2400">
                <a:cs typeface="Arial"/>
              </a:rPr>
              <a:t> районах)</a:t>
            </a:r>
            <a:endParaRPr/>
          </a:p>
          <a:p>
            <a:pPr marL="0" marR="0" lvl="0" indent="0" algn="just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Char char="v"/>
              <a:defRPr/>
            </a:pPr>
            <a:r>
              <a:rPr lang="ru-RU" sz="2400">
                <a:cs typeface="Arial"/>
              </a:rPr>
              <a:t> </a:t>
            </a:r>
            <a:r>
              <a:rPr lang="ru-RU" sz="2400">
                <a:cs typeface="Arial"/>
              </a:rPr>
              <a:t>вирусофорность</a:t>
            </a:r>
            <a:r>
              <a:rPr lang="ru-RU" sz="2400">
                <a:cs typeface="Arial"/>
              </a:rPr>
              <a:t>  клещей зависит от длительности питания (напившиеся клещи в несколько раз выше, чем не напитавшиеся кровью)</a:t>
            </a:r>
            <a:endParaRPr/>
          </a:p>
          <a:p>
            <a:pPr marL="0" marR="0" lvl="0" indent="0" algn="just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Char char="v"/>
              <a:defRPr/>
            </a:pPr>
            <a:r>
              <a:rPr lang="ru-RU" sz="2400">
                <a:cs typeface="Arial"/>
              </a:rPr>
              <a:t> </a:t>
            </a:r>
            <a:r>
              <a:rPr lang="ru-RU" sz="2400">
                <a:cs typeface="Arial"/>
              </a:rPr>
              <a:t>вирусофорность</a:t>
            </a:r>
            <a:r>
              <a:rPr lang="ru-RU" sz="2400">
                <a:cs typeface="Arial"/>
              </a:rPr>
              <a:t> самок достоверно выше, чем самцов, а частота нападений на человека самок клещей в 20-40 раз превышает частоту нападений самцов</a:t>
            </a:r>
            <a:endParaRPr/>
          </a:p>
          <a:p>
            <a:pPr marL="0" marR="0" lvl="0" indent="0" algn="just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Char char="v"/>
              <a:defRPr/>
            </a:pPr>
            <a:r>
              <a:rPr lang="ru-RU" sz="2400">
                <a:cs typeface="Arial"/>
              </a:rPr>
              <a:t> </a:t>
            </a:r>
            <a:r>
              <a:rPr lang="ru-RU" sz="2400">
                <a:cs typeface="Arial"/>
              </a:rPr>
              <a:t>вирусофорность</a:t>
            </a:r>
            <a:r>
              <a:rPr lang="ru-RU" sz="2400">
                <a:cs typeface="Arial"/>
              </a:rPr>
              <a:t>  личинок и нимф ниже, чем взрослых особей 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>
          <a:prstGeom prst="rect">
            <a:avLst/>
          </a:prstGeom>
          <a:solidFill>
            <a:srgbClr val="FFFF00"/>
          </a:solidFill>
        </p:spPr>
        <p:txBody>
          <a:bodyPr/>
          <a:lstStyle/>
          <a:p>
            <a:pPr>
              <a:defRPr/>
            </a:pPr>
            <a:r>
              <a:rPr lang="ru-RU"/>
              <a:t>Иксодовый клещ</a:t>
            </a:r>
            <a:endParaRPr/>
          </a:p>
        </p:txBody>
      </p:sp>
      <p:sp>
        <p:nvSpPr>
          <p:cNvPr id="5" name="Содержимое 2" hidden="0"/>
          <p:cNvSpPr>
            <a:spLocks noGrp="1"/>
          </p:cNvSpPr>
          <p:nvPr isPhoto="0" userDrawn="0">
            <p:ph idx="1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6" name="Picture 4" descr="http://gl00.weburg.net/00/news/6/28481/original/472148.jpg" hidden="0">
            <a:hlinkClick r:id="rId2"/>
          </p:cNvPr>
          <p:cNvPicPr>
            <a:picLocks noChangeAspect="1" noChangeArrowheads="1"/>
          </p:cNvPicPr>
          <p:nvPr isPhoto="0" userDrawn="0"/>
        </p:nvPicPr>
        <p:blipFill>
          <a:blip r:embed="rId3"/>
          <a:stretch/>
        </p:blipFill>
        <p:spPr bwMode="auto">
          <a:xfrm>
            <a:off x="539750" y="1557337"/>
            <a:ext cx="8135938" cy="453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>
          <a:prstGeom prst="rect">
            <a:avLst/>
          </a:prstGeom>
          <a:solidFill>
            <a:srgbClr val="FFFF00"/>
          </a:solidFill>
        </p:spPr>
        <p:txBody>
          <a:bodyPr/>
          <a:lstStyle/>
          <a:p>
            <a:pPr>
              <a:defRPr/>
            </a:pPr>
            <a:r>
              <a:rPr lang="ru-RU"/>
              <a:t>Насосавшийся крови клещ</a:t>
            </a:r>
            <a:endParaRPr/>
          </a:p>
        </p:txBody>
      </p:sp>
      <p:sp>
        <p:nvSpPr>
          <p:cNvPr id="5" name="Содержимое 2" hidden="0"/>
          <p:cNvSpPr>
            <a:spLocks noGrp="1"/>
          </p:cNvSpPr>
          <p:nvPr isPhoto="0" userDrawn="0">
            <p:ph idx="1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6" name="Picture 2" descr="http://s40.radikal.ru/i088/1104/4d/8bd395a6d23f.jpg" hidden="0">
            <a:hlinkClick r:id="rId2"/>
          </p:cNvPr>
          <p:cNvPicPr>
            <a:picLocks noChangeAspect="1" noChangeArrowheads="1"/>
          </p:cNvPicPr>
          <p:nvPr isPhoto="0" userDrawn="0"/>
        </p:nvPicPr>
        <p:blipFill>
          <a:blip r:embed="rId3"/>
          <a:stretch/>
        </p:blipFill>
        <p:spPr bwMode="auto">
          <a:xfrm>
            <a:off x="611188" y="1557337"/>
            <a:ext cx="8137525" cy="482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Содержимое 2" hidden="0"/>
          <p:cNvSpPr>
            <a:spLocks noGrp="1"/>
          </p:cNvSpPr>
          <p:nvPr isPhoto="0" userDrawn="0">
            <p:ph idx="1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6" name="Picture 2" descr="http://kolyan.net/uploads/posts/2010-04/1271221932_31.jpg" hidden="0">
            <a:hlinkClick r:id="rId2"/>
          </p:cNvPr>
          <p:cNvPicPr>
            <a:picLocks noChangeAspect="1" noChangeArrowheads="1"/>
          </p:cNvPicPr>
          <p:nvPr isPhoto="0" userDrawn="0"/>
        </p:nvPicPr>
        <p:blipFill>
          <a:blip r:embed="rId3"/>
          <a:stretch/>
        </p:blipFill>
        <p:spPr bwMode="auto">
          <a:xfrm>
            <a:off x="539750" y="333375"/>
            <a:ext cx="8135938" cy="589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>
          <a:prstGeom prst="rect">
            <a:avLst/>
          </a:prstGeom>
          <a:solidFill>
            <a:srgbClr val="FFFF00"/>
          </a:solidFill>
        </p:spPr>
        <p:txBody>
          <a:bodyPr/>
          <a:lstStyle/>
          <a:p>
            <a:pPr>
              <a:defRPr/>
            </a:pPr>
            <a:r>
              <a:rPr lang="ru-RU"/>
              <a:t>Активные стадии клещей</a:t>
            </a:r>
            <a:endParaRPr/>
          </a:p>
        </p:txBody>
      </p:sp>
      <p:sp>
        <p:nvSpPr>
          <p:cNvPr id="5" name="Содержимое 2" hidden="0"/>
          <p:cNvSpPr>
            <a:spLocks noGrp="1"/>
          </p:cNvSpPr>
          <p:nvPr isPhoto="0" userDrawn="0">
            <p:ph idx="1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6" name="Picture 2" descr="Жизненный цикл клещей" hidden="0"/>
          <p:cNvPicPr>
            <a:picLocks noChangeAspect="1" noChangeArrowheads="1"/>
          </p:cNvPicPr>
          <p:nvPr isPhoto="0" userDrawn="0"/>
        </p:nvPicPr>
        <p:blipFill>
          <a:blip r:embed="rId2"/>
          <a:stretch/>
        </p:blipFill>
        <p:spPr bwMode="auto">
          <a:xfrm>
            <a:off x="683568" y="1484784"/>
            <a:ext cx="7272808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2" hidden="0"/>
          <p:cNvPicPr>
            <a:picLocks noChangeAspect="1" noChangeArrowheads="1"/>
          </p:cNvPicPr>
          <p:nvPr isPhoto="0" userDrawn="0"/>
        </p:nvPicPr>
        <p:blipFill>
          <a:blip r:embed="rId2">
            <a:lum bright="-6000" contrast="18000"/>
          </a:blip>
          <a:stretch/>
        </p:blipFill>
        <p:spPr bwMode="auto">
          <a:xfrm>
            <a:off x="539552" y="1556792"/>
            <a:ext cx="3224212" cy="36004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5" name="Picture 2" descr="Почему Uniclean Tick Twister работает лучше, чем другие устройства для удаления клещей?" hidden="0"/>
          <p:cNvPicPr>
            <a:picLocks noChangeAspect="1" noChangeArrowheads="1"/>
          </p:cNvPicPr>
          <p:nvPr isPhoto="0" userDrawn="0"/>
        </p:nvPicPr>
        <p:blipFill>
          <a:blip r:embed="rId3"/>
          <a:stretch/>
        </p:blipFill>
        <p:spPr bwMode="auto">
          <a:xfrm>
            <a:off x="4211960" y="1556792"/>
            <a:ext cx="3815780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6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457200" y="274638"/>
            <a:ext cx="8229600" cy="850106"/>
          </a:xfrm>
          <a:prstGeom prst="rect">
            <a:avLst/>
          </a:prstGeom>
          <a:solidFill>
            <a:srgbClr val="FFFF00"/>
          </a:solidFill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sz="3200"/>
              <a:t>Ротовая полость клеща и хоботок с шипами, направленными  острыми концами назад</a:t>
            </a:r>
            <a:endParaRPr lang="ru-RU" sz="32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>
              <a:defRPr/>
            </a:pPr>
            <a:r>
              <a:rPr lang="ru-RU" sz="3200" b="1" i="1"/>
              <a:t>Показатели обращений населения Москвы по поводу присасывания клещей</a:t>
            </a:r>
            <a:endParaRPr lang="ru-RU" sz="3200" b="1" i="1"/>
          </a:p>
        </p:txBody>
      </p:sp>
      <p:graphicFrame>
        <p:nvGraphicFramePr>
          <p:cNvPr id="5" name="Содержимое 3" hidden="0"/>
          <p:cNvGraphicFramePr>
            <a:graphicFrameLocks xmlns:a="http://schemas.openxmlformats.org/drawingml/2006/main" noGrp="1"/>
          </p:cNvGraphicFramePr>
          <p:nvPr isPhoto="0" userDrawn="0">
            <p:ph idx="1" hasCustomPrompt="0"/>
          </p:nvPr>
        </p:nvGraphicFramePr>
        <p:xfrm>
          <a:off x="467544" y="1700808"/>
          <a:ext cx="8208911" cy="2933517"/>
        </p:xfrm>
        <a:graphic>
          <a:graphicData uri="http://schemas.openxmlformats.org/drawingml/2006/table">
            <a:tbl>
              <a:tblPr firstRow="0" firstCol="0" lastRow="0" lastCol="0" bandRow="0" bandCol="0"/>
              <a:tblGrid>
                <a:gridCol w="2376264"/>
                <a:gridCol w="1224136"/>
                <a:gridCol w="1152128"/>
                <a:gridCol w="1152128"/>
                <a:gridCol w="1224136"/>
                <a:gridCol w="1080119"/>
              </a:tblGrid>
              <a:tr h="733379">
                <a:tc>
                  <a:txBody>
                    <a:bodyPr/>
                    <a:p>
                      <a:pPr algn="ctr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2000" b="1">
                          <a:latin typeface="Arial"/>
                          <a:ea typeface="Calibri"/>
                          <a:cs typeface="Arial"/>
                        </a:rPr>
                        <a:t>Годы/</a:t>
                      </a:r>
                      <a:r>
                        <a:rPr lang="ru-RU" sz="2000" b="1">
                          <a:latin typeface="Arial"/>
                          <a:ea typeface="Calibri"/>
                          <a:cs typeface="Arial"/>
                        </a:rPr>
                        <a:t>Абсолют-ные</a:t>
                      </a:r>
                      <a:r>
                        <a:rPr lang="ru-RU" sz="2000" b="1">
                          <a:latin typeface="Arial"/>
                          <a:ea typeface="Calibri"/>
                          <a:cs typeface="Arial"/>
                        </a:rPr>
                        <a:t> </a:t>
                      </a:r>
                      <a:r>
                        <a:rPr lang="ru-RU" sz="2000" b="1">
                          <a:latin typeface="Arial"/>
                          <a:ea typeface="Calibri"/>
                          <a:cs typeface="Arial"/>
                        </a:rPr>
                        <a:t>числа</a:t>
                      </a:r>
                      <a:endParaRPr/>
                    </a:p>
                  </a:txBody>
                  <a:tcPr marL="68580" marR="68580" marT="0" marB="0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2400" b="1">
                          <a:latin typeface="Arial"/>
                          <a:ea typeface="Calibri"/>
                          <a:cs typeface="Arial"/>
                        </a:rPr>
                        <a:t>2013</a:t>
                      </a:r>
                      <a:endParaRPr/>
                    </a:p>
                  </a:txBody>
                  <a:tcPr marL="68580" marR="68580" marT="0" marB="0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2400" b="1">
                          <a:latin typeface="Arial"/>
                          <a:ea typeface="Calibri"/>
                          <a:cs typeface="Arial"/>
                        </a:rPr>
                        <a:t>2014</a:t>
                      </a:r>
                      <a:endParaRPr/>
                    </a:p>
                  </a:txBody>
                  <a:tcPr marL="68580" marR="68580" marT="0" marB="0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2400" b="1">
                          <a:latin typeface="Arial"/>
                          <a:ea typeface="Calibri"/>
                          <a:cs typeface="Arial"/>
                        </a:rPr>
                        <a:t>2015</a:t>
                      </a:r>
                      <a:endParaRPr/>
                    </a:p>
                  </a:txBody>
                  <a:tcPr marL="68580" marR="68580" marT="0" marB="0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2400" b="1">
                          <a:latin typeface="Arial"/>
                          <a:ea typeface="Calibri"/>
                          <a:cs typeface="Arial"/>
                        </a:rPr>
                        <a:t>2016</a:t>
                      </a:r>
                      <a:endParaRPr/>
                    </a:p>
                  </a:txBody>
                  <a:tcPr marL="68580" marR="68580" marT="0" marB="0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2400" b="1">
                          <a:latin typeface="Arial"/>
                          <a:ea typeface="Calibri"/>
                          <a:cs typeface="Arial"/>
                        </a:rPr>
                        <a:t>2017</a:t>
                      </a:r>
                      <a:endParaRPr/>
                    </a:p>
                  </a:txBody>
                  <a:tcPr marL="68580" marR="68580" marT="0" marB="0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</a:tr>
              <a:tr h="733379">
                <a:tc>
                  <a:txBody>
                    <a:bodyPr/>
                    <a:p>
                      <a:pPr algn="ctr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2000" b="1">
                          <a:latin typeface="Arial"/>
                          <a:ea typeface="Calibri"/>
                          <a:cs typeface="Arial"/>
                        </a:rPr>
                        <a:t>Число </a:t>
                      </a:r>
                      <a:endParaRPr/>
                    </a:p>
                    <a:p>
                      <a:pPr algn="ctr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2000" b="1">
                          <a:latin typeface="Arial"/>
                          <a:ea typeface="Calibri"/>
                          <a:cs typeface="Arial"/>
                        </a:rPr>
                        <a:t>обращений</a:t>
                      </a:r>
                      <a:endParaRPr lang="ru-RU" sz="2000" b="1"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2400">
                          <a:latin typeface="Arial"/>
                          <a:ea typeface="Calibri"/>
                          <a:cs typeface="Arial"/>
                        </a:rPr>
                        <a:t>9567</a:t>
                      </a:r>
                      <a:endParaRPr/>
                    </a:p>
                  </a:txBody>
                  <a:tcPr marL="68580" marR="68580" marT="0" marB="0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2400">
                          <a:latin typeface="Arial"/>
                          <a:ea typeface="Calibri"/>
                          <a:cs typeface="Arial"/>
                        </a:rPr>
                        <a:t>12686</a:t>
                      </a:r>
                      <a:endParaRPr/>
                    </a:p>
                  </a:txBody>
                  <a:tcPr marL="68580" marR="68580" marT="0" marB="0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2400">
                          <a:latin typeface="Arial"/>
                          <a:ea typeface="Calibri"/>
                          <a:cs typeface="Arial"/>
                        </a:rPr>
                        <a:t>18712</a:t>
                      </a:r>
                      <a:endParaRPr/>
                    </a:p>
                  </a:txBody>
                  <a:tcPr marL="68580" marR="68580" marT="0" marB="0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2400">
                          <a:latin typeface="Arial"/>
                          <a:ea typeface="Calibri"/>
                          <a:cs typeface="Arial"/>
                        </a:rPr>
                        <a:t>16086</a:t>
                      </a:r>
                      <a:endParaRPr/>
                    </a:p>
                  </a:txBody>
                  <a:tcPr marL="68580" marR="68580" marT="0" marB="0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2400">
                          <a:latin typeface="Arial"/>
                          <a:ea typeface="Calibri"/>
                          <a:cs typeface="Arial"/>
                        </a:rPr>
                        <a:t>13332</a:t>
                      </a:r>
                      <a:endParaRPr/>
                    </a:p>
                  </a:txBody>
                  <a:tcPr marL="68580" marR="68580" marT="0" marB="0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</a:tcPr>
                </a:tc>
              </a:tr>
              <a:tr h="1466759">
                <a:tc>
                  <a:txBody>
                    <a:bodyPr/>
                    <a:p>
                      <a:pPr algn="ctr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2000" b="1">
                          <a:latin typeface="Arial"/>
                          <a:ea typeface="Calibri"/>
                          <a:cs typeface="Arial"/>
                        </a:rPr>
                        <a:t>Присасывание клещей на территории Москвы</a:t>
                      </a:r>
                      <a:endParaRPr/>
                    </a:p>
                  </a:txBody>
                  <a:tcPr marL="68580" marR="68580" marT="0" marB="0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endParaRPr lang="ru-RU" sz="2400">
                        <a:latin typeface="Arial"/>
                        <a:ea typeface="Calibri"/>
                        <a:cs typeface="Arial"/>
                      </a:endParaRPr>
                    </a:p>
                    <a:p>
                      <a:pPr algn="ctr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2400">
                          <a:latin typeface="Arial"/>
                          <a:ea typeface="Calibri"/>
                          <a:cs typeface="Arial"/>
                        </a:rPr>
                        <a:t>1102</a:t>
                      </a:r>
                      <a:endParaRPr lang="ru-RU" sz="2400"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endParaRPr lang="ru-RU" sz="2400">
                        <a:latin typeface="Arial"/>
                        <a:ea typeface="Calibri"/>
                        <a:cs typeface="Arial"/>
                      </a:endParaRPr>
                    </a:p>
                    <a:p>
                      <a:pPr algn="ctr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2400">
                          <a:latin typeface="Arial"/>
                          <a:ea typeface="Calibri"/>
                          <a:cs typeface="Arial"/>
                        </a:rPr>
                        <a:t>1214</a:t>
                      </a:r>
                      <a:endParaRPr lang="ru-RU" sz="2400"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endParaRPr lang="ru-RU" sz="2400">
                        <a:latin typeface="Arial"/>
                        <a:ea typeface="Calibri"/>
                        <a:cs typeface="Arial"/>
                      </a:endParaRPr>
                    </a:p>
                    <a:p>
                      <a:pPr algn="ctr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2400">
                          <a:latin typeface="Arial"/>
                          <a:ea typeface="Calibri"/>
                          <a:cs typeface="Arial"/>
                        </a:rPr>
                        <a:t>1495</a:t>
                      </a:r>
                      <a:endParaRPr lang="ru-RU" sz="2400"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endParaRPr lang="ru-RU" sz="2400">
                        <a:latin typeface="Arial"/>
                        <a:ea typeface="Calibri"/>
                        <a:cs typeface="Arial"/>
                      </a:endParaRPr>
                    </a:p>
                    <a:p>
                      <a:pPr algn="ctr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2400">
                          <a:latin typeface="Arial"/>
                          <a:ea typeface="Calibri"/>
                          <a:cs typeface="Arial"/>
                        </a:rPr>
                        <a:t>1110</a:t>
                      </a:r>
                      <a:endParaRPr lang="ru-RU" sz="2400"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endParaRPr lang="ru-RU" sz="2400">
                        <a:latin typeface="Arial"/>
                        <a:ea typeface="Calibri"/>
                        <a:cs typeface="Arial"/>
                      </a:endParaRPr>
                    </a:p>
                    <a:p>
                      <a:pPr algn="ctr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2400">
                          <a:latin typeface="Arial"/>
                          <a:ea typeface="Calibri"/>
                          <a:cs typeface="Arial"/>
                        </a:rPr>
                        <a:t>840</a:t>
                      </a:r>
                      <a:endParaRPr lang="ru-RU" sz="2400"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>
              <a:defRPr/>
            </a:pPr>
            <a:r>
              <a:rPr lang="ru-RU" sz="3200" b="1" i="1"/>
              <a:t> Случаи заболевания  иксодовым клещевым </a:t>
            </a:r>
            <a:r>
              <a:rPr lang="ru-RU" sz="3200" b="1" i="1"/>
              <a:t>боррелиозом</a:t>
            </a:r>
            <a:r>
              <a:rPr lang="ru-RU" sz="3200" b="1" i="1"/>
              <a:t> среди населения Москвы </a:t>
            </a:r>
            <a:endParaRPr lang="ru-RU" sz="3200" b="1" i="1"/>
          </a:p>
        </p:txBody>
      </p:sp>
      <p:graphicFrame>
        <p:nvGraphicFramePr>
          <p:cNvPr id="5" name="Содержимое 3" hidden="0"/>
          <p:cNvGraphicFramePr>
            <a:graphicFrameLocks xmlns:a="http://schemas.openxmlformats.org/drawingml/2006/main" noGrp="1"/>
          </p:cNvGraphicFramePr>
          <p:nvPr isPhoto="0" userDrawn="0">
            <p:ph idx="1" hasCustomPrompt="0"/>
          </p:nvPr>
        </p:nvGraphicFramePr>
        <p:xfrm>
          <a:off x="467544" y="1700808"/>
          <a:ext cx="8208911" cy="3219358"/>
        </p:xfrm>
        <a:graphic>
          <a:graphicData uri="http://schemas.openxmlformats.org/drawingml/2006/table">
            <a:tbl>
              <a:tblPr firstRow="0" firstCol="0" lastRow="0" lastCol="0" bandRow="0" bandCol="0"/>
              <a:tblGrid>
                <a:gridCol w="2376264"/>
                <a:gridCol w="1224136"/>
                <a:gridCol w="1152128"/>
                <a:gridCol w="1152128"/>
                <a:gridCol w="1224136"/>
                <a:gridCol w="1080119"/>
              </a:tblGrid>
              <a:tr h="733379">
                <a:tc>
                  <a:txBody>
                    <a:bodyPr/>
                    <a:p>
                      <a:pPr algn="ctr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2000" b="1">
                          <a:latin typeface="Arial"/>
                          <a:ea typeface="Calibri"/>
                          <a:cs typeface="Arial"/>
                        </a:rPr>
                        <a:t>Годы/Количество</a:t>
                      </a:r>
                      <a:r>
                        <a:rPr lang="ru-RU" sz="2000" b="1">
                          <a:latin typeface="Arial"/>
                          <a:ea typeface="Calibri"/>
                          <a:cs typeface="Arial"/>
                        </a:rPr>
                        <a:t> случаев</a:t>
                      </a:r>
                      <a:endParaRPr lang="ru-RU" sz="2000" b="1"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2400" b="1">
                          <a:latin typeface="Arial"/>
                          <a:ea typeface="Calibri"/>
                          <a:cs typeface="Arial"/>
                        </a:rPr>
                        <a:t>2013</a:t>
                      </a:r>
                      <a:endParaRPr/>
                    </a:p>
                  </a:txBody>
                  <a:tcPr marL="68580" marR="68580" marT="0" marB="0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2400" b="1">
                          <a:latin typeface="Arial"/>
                          <a:ea typeface="Calibri"/>
                          <a:cs typeface="Arial"/>
                        </a:rPr>
                        <a:t>2014</a:t>
                      </a:r>
                      <a:endParaRPr/>
                    </a:p>
                  </a:txBody>
                  <a:tcPr marL="68580" marR="68580" marT="0" marB="0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2400" b="1">
                          <a:latin typeface="Arial"/>
                          <a:ea typeface="Calibri"/>
                          <a:cs typeface="Arial"/>
                        </a:rPr>
                        <a:t>2015</a:t>
                      </a:r>
                      <a:endParaRPr/>
                    </a:p>
                  </a:txBody>
                  <a:tcPr marL="68580" marR="68580" marT="0" marB="0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2400" b="1">
                          <a:latin typeface="Arial"/>
                          <a:ea typeface="Calibri"/>
                          <a:cs typeface="Arial"/>
                        </a:rPr>
                        <a:t>2016</a:t>
                      </a:r>
                      <a:endParaRPr/>
                    </a:p>
                  </a:txBody>
                  <a:tcPr marL="68580" marR="68580" marT="0" marB="0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2400" b="1">
                          <a:latin typeface="Arial"/>
                          <a:ea typeface="Calibri"/>
                          <a:cs typeface="Arial"/>
                        </a:rPr>
                        <a:t>2017</a:t>
                      </a:r>
                      <a:endParaRPr/>
                    </a:p>
                  </a:txBody>
                  <a:tcPr marL="68580" marR="68580" marT="0" marB="0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</a:tr>
              <a:tr h="733379">
                <a:tc>
                  <a:txBody>
                    <a:bodyPr/>
                    <a:p>
                      <a:pPr algn="ctr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2000" b="1">
                          <a:latin typeface="Arial"/>
                          <a:ea typeface="Calibri"/>
                          <a:cs typeface="Arial"/>
                        </a:rPr>
                        <a:t>Всего</a:t>
                      </a:r>
                      <a:endParaRPr lang="ru-RU" sz="2000" b="1"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2400">
                          <a:latin typeface="Arial"/>
                          <a:ea typeface="Calibri"/>
                          <a:cs typeface="Arial"/>
                        </a:rPr>
                        <a:t>638</a:t>
                      </a:r>
                      <a:endParaRPr lang="ru-RU" sz="2400"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2400">
                          <a:latin typeface="Arial"/>
                          <a:ea typeface="Calibri"/>
                          <a:cs typeface="Arial"/>
                        </a:rPr>
                        <a:t>761</a:t>
                      </a:r>
                      <a:endParaRPr lang="ru-RU" sz="2400"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2400">
                          <a:latin typeface="Arial"/>
                          <a:ea typeface="Calibri"/>
                          <a:cs typeface="Arial"/>
                        </a:rPr>
                        <a:t>1141</a:t>
                      </a:r>
                      <a:endParaRPr lang="ru-RU" sz="2400"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2400">
                          <a:latin typeface="Arial"/>
                          <a:ea typeface="Calibri"/>
                          <a:cs typeface="Arial"/>
                        </a:rPr>
                        <a:t>870</a:t>
                      </a:r>
                      <a:endParaRPr lang="ru-RU" sz="2400"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2400">
                          <a:latin typeface="Arial"/>
                          <a:ea typeface="Calibri"/>
                          <a:cs typeface="Arial"/>
                        </a:rPr>
                        <a:t>862</a:t>
                      </a:r>
                      <a:endParaRPr lang="ru-RU" sz="2400"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</a:tcPr>
                </a:tc>
              </a:tr>
              <a:tr h="1466759">
                <a:tc>
                  <a:txBody>
                    <a:bodyPr/>
                    <a:p>
                      <a:pPr algn="ctr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2000" b="1">
                          <a:latin typeface="Arial"/>
                          <a:ea typeface="Calibri"/>
                          <a:cs typeface="Arial"/>
                        </a:rPr>
                        <a:t>Из</a:t>
                      </a:r>
                      <a:r>
                        <a:rPr lang="ru-RU" sz="2000" b="1">
                          <a:latin typeface="Arial"/>
                          <a:ea typeface="Calibri"/>
                          <a:cs typeface="Arial"/>
                        </a:rPr>
                        <a:t> них с заражением </a:t>
                      </a:r>
                      <a:r>
                        <a:rPr lang="ru-RU" sz="2000" b="1">
                          <a:latin typeface="Arial"/>
                          <a:ea typeface="Calibri"/>
                          <a:cs typeface="Arial"/>
                        </a:rPr>
                        <a:t>боррелиями</a:t>
                      </a:r>
                      <a:r>
                        <a:rPr lang="ru-RU" sz="2000" b="1">
                          <a:latin typeface="Arial"/>
                          <a:ea typeface="Calibri"/>
                          <a:cs typeface="Arial"/>
                        </a:rPr>
                        <a:t> </a:t>
                      </a:r>
                      <a:r>
                        <a:rPr lang="ru-RU" sz="2000" b="1">
                          <a:latin typeface="Arial"/>
                          <a:ea typeface="Calibri"/>
                          <a:cs typeface="Arial"/>
                        </a:rPr>
                        <a:t>на </a:t>
                      </a:r>
                      <a:r>
                        <a:rPr lang="ru-RU" sz="2000" b="1">
                          <a:latin typeface="Arial"/>
                          <a:ea typeface="Calibri"/>
                          <a:cs typeface="Arial"/>
                        </a:rPr>
                        <a:t>территории Москвы</a:t>
                      </a:r>
                      <a:endParaRPr/>
                    </a:p>
                  </a:txBody>
                  <a:tcPr marL="68580" marR="68580" marT="0" marB="0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endParaRPr lang="ru-RU" sz="2400">
                        <a:latin typeface="Arial"/>
                        <a:ea typeface="Calibri"/>
                        <a:cs typeface="Arial"/>
                      </a:endParaRPr>
                    </a:p>
                    <a:p>
                      <a:pPr algn="ctr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2400">
                          <a:latin typeface="Arial"/>
                          <a:ea typeface="Calibri"/>
                          <a:cs typeface="Arial"/>
                        </a:rPr>
                        <a:t>44</a:t>
                      </a:r>
                      <a:endParaRPr lang="ru-RU" sz="2400"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endParaRPr lang="ru-RU" sz="2400">
                        <a:latin typeface="Arial"/>
                        <a:ea typeface="Calibri"/>
                        <a:cs typeface="Arial"/>
                      </a:endParaRPr>
                    </a:p>
                    <a:p>
                      <a:pPr algn="ctr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2400">
                          <a:latin typeface="Arial"/>
                          <a:ea typeface="Calibri"/>
                          <a:cs typeface="Arial"/>
                        </a:rPr>
                        <a:t>34</a:t>
                      </a:r>
                      <a:endParaRPr lang="ru-RU" sz="2400"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endParaRPr lang="ru-RU" sz="2400">
                        <a:latin typeface="Arial"/>
                        <a:ea typeface="Calibri"/>
                        <a:cs typeface="Arial"/>
                      </a:endParaRPr>
                    </a:p>
                    <a:p>
                      <a:pPr algn="ctr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2400">
                          <a:latin typeface="Arial"/>
                          <a:ea typeface="Calibri"/>
                          <a:cs typeface="Arial"/>
                        </a:rPr>
                        <a:t>47</a:t>
                      </a:r>
                      <a:endParaRPr lang="ru-RU" sz="2400"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endParaRPr lang="ru-RU" sz="2400">
                        <a:latin typeface="Arial"/>
                        <a:ea typeface="Calibri"/>
                        <a:cs typeface="Arial"/>
                      </a:endParaRPr>
                    </a:p>
                    <a:p>
                      <a:pPr algn="ctr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2400">
                          <a:latin typeface="Arial"/>
                          <a:ea typeface="Calibri"/>
                          <a:cs typeface="Arial"/>
                        </a:rPr>
                        <a:t>33</a:t>
                      </a:r>
                      <a:endParaRPr lang="ru-RU" sz="2400"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endParaRPr lang="ru-RU" sz="2400">
                        <a:latin typeface="Arial"/>
                        <a:ea typeface="Calibri"/>
                        <a:cs typeface="Arial"/>
                      </a:endParaRPr>
                    </a:p>
                    <a:p>
                      <a:pPr algn="ctr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2400">
                          <a:latin typeface="Arial"/>
                          <a:ea typeface="Calibri"/>
                          <a:cs typeface="Arial"/>
                        </a:rPr>
                        <a:t>33</a:t>
                      </a:r>
                      <a:endParaRPr lang="ru-RU" sz="2400"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/>
          <a:p>
            <a:pPr>
              <a:defRPr/>
            </a:pPr>
            <a:r>
              <a:rPr lang="ru-RU" b="1">
                <a:solidFill>
                  <a:srgbClr val="CC0066"/>
                </a:solidFill>
              </a:rPr>
              <a:t>Кто подвержен заражению?</a:t>
            </a:r>
            <a:endParaRPr lang="ru-RU"/>
          </a:p>
        </p:txBody>
      </p:sp>
      <p:sp>
        <p:nvSpPr>
          <p:cNvPr id="5" name="Содержимое 2" hidden="0"/>
          <p:cNvSpPr>
            <a:spLocks noGrp="1"/>
          </p:cNvSpPr>
          <p:nvPr isPhoto="0" userDrawn="0">
            <p:ph idx="1" hasCustomPrompt="0"/>
          </p:nvPr>
        </p:nvSpPr>
        <p:spPr bwMode="auto"/>
        <p:txBody>
          <a:bodyPr>
            <a:normAutofit fontScale="92500" lnSpcReduction="10000"/>
          </a:bodyPr>
          <a:lstStyle/>
          <a:p>
            <a:pPr algn="just">
              <a:lnSpc>
                <a:spcPct val="90000"/>
              </a:lnSpc>
              <a:defRPr/>
            </a:pPr>
            <a:r>
              <a:rPr lang="ru-RU" sz="2600">
                <a:cs typeface="Arial"/>
              </a:rPr>
              <a:t>К заражению клещевыми заболеваниями восприимчивы все люди, независимо от возраста и пола</a:t>
            </a:r>
            <a:endParaRPr/>
          </a:p>
          <a:p>
            <a:pPr algn="just">
              <a:lnSpc>
                <a:spcPct val="90000"/>
              </a:lnSpc>
              <a:defRPr/>
            </a:pPr>
            <a:r>
              <a:rPr lang="ru-RU" sz="2600">
                <a:cs typeface="Arial"/>
              </a:rPr>
              <a:t>Наибольшему риску подвержены лица, деятельность которых связана с пребыванием в лесу – работники леспромхозов, геологоразведочных партий, строители автомобильных и железных дорог, </a:t>
            </a:r>
            <a:r>
              <a:rPr lang="ru-RU" sz="2600">
                <a:cs typeface="Arial"/>
              </a:rPr>
              <a:t>нефте</a:t>
            </a:r>
            <a:r>
              <a:rPr lang="ru-RU" sz="2600">
                <a:cs typeface="Arial"/>
              </a:rPr>
              <a:t>- и газопроводов, линий электропередач, топографы, охотники, туристы. Горожане заражаются в пригородных лесах, лесопарках, на садово-огородных участках. </a:t>
            </a:r>
            <a:endParaRPr/>
          </a:p>
          <a:p>
            <a:pPr algn="just">
              <a:lnSpc>
                <a:spcPct val="90000"/>
              </a:lnSpc>
              <a:defRPr/>
            </a:pPr>
            <a:r>
              <a:rPr lang="ru-RU" sz="2600"/>
              <a:t>Обычно заболевают люди, совершающие пешие прогулки, отдыхающие в палатках, охотящиеся или проживающие в сельской местности, посещающих кладбища.</a:t>
            </a:r>
            <a:endParaRPr/>
          </a:p>
          <a:p>
            <a:pPr algn="just">
              <a:lnSpc>
                <a:spcPct val="90000"/>
              </a:lnSpc>
              <a:defRPr/>
            </a:pPr>
            <a:r>
              <a:rPr lang="ru-RU" sz="2600"/>
              <a:t> Не нужно забывать , что Москвичи посещают Дальний Восток, Карелию, Сибирь, Беларусь, Украину, Европу</a:t>
            </a:r>
            <a:endParaRPr/>
          </a:p>
          <a:p>
            <a:pPr algn="just">
              <a:lnSpc>
                <a:spcPct val="90000"/>
              </a:lnSpc>
              <a:defRPr/>
            </a:pPr>
            <a:endParaRPr lang="ru-RU" sz="2400"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3" hidden="0"/>
          <p:cNvSpPr>
            <a:spLocks noGrp="1"/>
          </p:cNvSpPr>
          <p:nvPr isPhoto="0" userDrawn="0">
            <p:ph type="title" hasCustomPrompt="0"/>
          </p:nvPr>
        </p:nvSpPr>
        <p:spPr bwMode="auto"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>
              <a:defRPr/>
            </a:pPr>
            <a:r>
              <a:rPr lang="ru-RU" sz="3200">
                <a:latin typeface="Arial"/>
                <a:cs typeface="Arial"/>
              </a:rPr>
              <a:t>Природно-очаговые болезни</a:t>
            </a:r>
            <a:endParaRPr lang="ru-RU" sz="3200">
              <a:latin typeface="Arial"/>
              <a:cs typeface="Arial"/>
            </a:endParaRPr>
          </a:p>
        </p:txBody>
      </p:sp>
      <p:sp>
        <p:nvSpPr>
          <p:cNvPr id="5" name="Содержимое 4" hidden="0"/>
          <p:cNvSpPr>
            <a:spLocks noGrp="1"/>
          </p:cNvSpPr>
          <p:nvPr isPhoto="0" userDrawn="0">
            <p:ph idx="1" hasCustomPrompt="0"/>
          </p:nvPr>
        </p:nvSpPr>
        <p:spPr bwMode="auto"/>
        <p:txBody>
          <a:bodyPr>
            <a:normAutofit/>
          </a:bodyPr>
          <a:lstStyle/>
          <a:p>
            <a:pPr>
              <a:defRPr/>
            </a:pPr>
            <a:r>
              <a:rPr lang="ru-RU" sz="2400"/>
              <a:t>Это  инфекционные заболевания человека , встречающиеся на определенных территориях,  где природные,  климатические условия и другие факторы  обеспечивают циркуляцию возбудителя среди животных в течение неопределенно длительного времени</a:t>
            </a:r>
            <a:endParaRPr/>
          </a:p>
          <a:p>
            <a:pPr>
              <a:defRPr/>
            </a:pPr>
            <a:r>
              <a:rPr lang="ru-RU" sz="2400"/>
              <a:t>Человек –  является случайным в очаге, тупиком  его развития, этот очаг и без человека будет существовать</a:t>
            </a:r>
            <a:endParaRPr/>
          </a:p>
          <a:p>
            <a:pPr>
              <a:defRPr/>
            </a:pPr>
            <a:r>
              <a:rPr lang="ru-RU" sz="2400"/>
              <a:t>В структуре природно-очаговых заболеваний  в  Москве и Московской области  ведущее место  занимают  инфекции передающиеся клещами</a:t>
            </a:r>
            <a:endParaRPr lang="ru-RU" sz="24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 Box 2" hidden="0"/>
          <p:cNvSpPr>
            <a:spLocks noAdjustHandles="0" noChangeArrowheads="0"/>
          </p:cNvSpPr>
          <p:nvPr isPhoto="0" userDrawn="0"/>
        </p:nvSpPr>
        <p:spPr bwMode="auto">
          <a:xfrm>
            <a:off x="231775" y="549275"/>
            <a:ext cx="8732838" cy="5601533"/>
          </a:xfrm>
          <a:prstGeom prst="rect">
            <a:avLst/>
          </a:prstGeom>
          <a:noFill/>
          <a:ln w="9525">
            <a:solidFill>
              <a:srgbClr val="80008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2400">
                <a:solidFill>
                  <a:srgbClr val="FFFF00"/>
                </a:solidFill>
                <a:latin typeface="Times New Roman"/>
              </a:rPr>
              <a:t>                                 </a:t>
            </a:r>
            <a:r>
              <a:rPr lang="ru-RU" sz="2800">
                <a:solidFill>
                  <a:srgbClr val="FF0000"/>
                </a:solidFill>
                <a:latin typeface="Times New Roman"/>
              </a:rPr>
              <a:t>Лайм-боррелиоз</a:t>
            </a:r>
            <a:r>
              <a:rPr lang="ru-RU" sz="2400">
                <a:solidFill>
                  <a:srgbClr val="FFFF00"/>
                </a:solidFill>
                <a:latin typeface="Times New Roman"/>
              </a:rPr>
              <a:t>                    </a:t>
            </a:r>
            <a:endParaRPr lang="ru-RU" sz="2400">
              <a:solidFill>
                <a:srgbClr val="FFFF00"/>
              </a:solidFill>
              <a:latin typeface="Times New Roman"/>
            </a:endParaRPr>
          </a:p>
          <a:p>
            <a:pPr>
              <a:lnSpc>
                <a:spcPct val="125000"/>
              </a:lnSpc>
              <a:defRPr/>
            </a:pPr>
            <a:r>
              <a:rPr lang="ru-RU" sz="2400">
                <a:latin typeface="Times New Roman"/>
              </a:rPr>
              <a:t>(</a:t>
            </a:r>
            <a:r>
              <a:rPr lang="ru-RU" sz="2400">
                <a:latin typeface="Times New Roman"/>
              </a:rPr>
              <a:t>болезнь Лайма, </a:t>
            </a:r>
            <a:r>
              <a:rPr lang="ru-RU" sz="2400">
                <a:latin typeface="Times New Roman"/>
              </a:rPr>
              <a:t> </a:t>
            </a:r>
            <a:r>
              <a:rPr lang="ru-RU" sz="2400">
                <a:latin typeface="Times New Roman"/>
              </a:rPr>
              <a:t>Лайм-боррелиоз</a:t>
            </a:r>
            <a:r>
              <a:rPr lang="ru-RU" sz="2400">
                <a:latin typeface="Times New Roman"/>
              </a:rPr>
              <a:t>, иксодовый </a:t>
            </a:r>
            <a:r>
              <a:rPr lang="ru-RU" sz="2400">
                <a:latin typeface="Times New Roman"/>
              </a:rPr>
              <a:t>клещевой </a:t>
            </a:r>
            <a:r>
              <a:rPr lang="ru-RU" sz="2400">
                <a:latin typeface="Times New Roman"/>
              </a:rPr>
              <a:t>боррелиоз</a:t>
            </a:r>
            <a:r>
              <a:rPr lang="ru-RU" sz="2400">
                <a:latin typeface="Times New Roman"/>
              </a:rPr>
              <a:t>, клещевая эритема) - острое инфекционное природно-очаговое заболевание бактериальной природы</a:t>
            </a:r>
            <a:r>
              <a:rPr lang="ru-RU" sz="2400">
                <a:latin typeface="Times New Roman"/>
              </a:rPr>
              <a:t>, протекающие с полиморфизмом клинических проявление с преимущественным поражением  кожи, нервной системы, сердца, суставов, нередко </a:t>
            </a:r>
            <a:r>
              <a:rPr lang="ru-RU" sz="2400">
                <a:latin typeface="Times New Roman"/>
              </a:rPr>
              <a:t>принимающее </a:t>
            </a:r>
            <a:r>
              <a:rPr lang="ru-RU" sz="2400">
                <a:latin typeface="Times New Roman"/>
              </a:rPr>
              <a:t> затяжное или хроническое </a:t>
            </a:r>
            <a:r>
              <a:rPr lang="ru-RU" sz="2400">
                <a:latin typeface="Times New Roman"/>
              </a:rPr>
              <a:t>рецидивирующее течение </a:t>
            </a:r>
            <a:endParaRPr/>
          </a:p>
          <a:p>
            <a:pPr>
              <a:lnSpc>
                <a:spcPct val="125000"/>
              </a:lnSpc>
              <a:defRPr/>
            </a:pPr>
            <a:endParaRPr lang="ru-RU" sz="2400">
              <a:latin typeface="Times New Roman"/>
            </a:endParaRPr>
          </a:p>
          <a:p>
            <a:pPr>
              <a:lnSpc>
                <a:spcPct val="125000"/>
              </a:lnSpc>
              <a:defRPr/>
            </a:pPr>
            <a:r>
              <a:rPr lang="ru-RU" sz="2400">
                <a:latin typeface="Times New Roman"/>
              </a:rPr>
              <a:t>         Возбудитель -</a:t>
            </a:r>
            <a:r>
              <a:rPr lang="ru-RU" sz="2400">
                <a:solidFill>
                  <a:srgbClr val="FFFF00"/>
                </a:solidFill>
                <a:latin typeface="Times New Roman"/>
              </a:rPr>
              <a:t> </a:t>
            </a:r>
            <a:r>
              <a:rPr lang="en-US" sz="2400">
                <a:solidFill>
                  <a:srgbClr val="FF0000"/>
                </a:solidFill>
                <a:latin typeface="Times New Roman"/>
              </a:rPr>
              <a:t>Borrelia</a:t>
            </a:r>
            <a:r>
              <a:rPr lang="en-US" sz="240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2400">
                <a:solidFill>
                  <a:srgbClr val="FF0000"/>
                </a:solidFill>
                <a:latin typeface="Times New Roman"/>
              </a:rPr>
              <a:t>burgdorferi</a:t>
            </a:r>
            <a:r>
              <a:rPr lang="ru-RU" sz="2400">
                <a:latin typeface="Times New Roman"/>
              </a:rPr>
              <a:t>.</a:t>
            </a:r>
            <a:endParaRPr/>
          </a:p>
          <a:p>
            <a:pPr>
              <a:lnSpc>
                <a:spcPct val="125000"/>
              </a:lnSpc>
              <a:defRPr/>
            </a:pPr>
            <a:r>
              <a:rPr lang="ru-RU" sz="2400">
                <a:latin typeface="Times New Roman"/>
              </a:rPr>
              <a:t>    </a:t>
            </a:r>
            <a:endParaRPr/>
          </a:p>
          <a:p>
            <a:pPr>
              <a:lnSpc>
                <a:spcPct val="125000"/>
              </a:lnSpc>
              <a:defRPr/>
            </a:pPr>
            <a:r>
              <a:rPr lang="ru-RU" sz="2400">
                <a:latin typeface="Times New Roman"/>
              </a:rPr>
              <a:t> Как самостоятельная нозологическая форма существует с 1984 г.                                                </a:t>
            </a:r>
            <a:r>
              <a:rPr lang="ru-RU" sz="2400">
                <a:latin typeface="Times New Roman"/>
              </a:rPr>
              <a:t>      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tangle 2" hidden="0"/>
          <p:cNvSpPr>
            <a:spLocks noChangeArrowheads="1" noGrp="1"/>
          </p:cNvSpPr>
          <p:nvPr isPhoto="0" userDrawn="0">
            <p:ph type="title" hasCustomPrompt="0"/>
          </p:nvPr>
        </p:nvSpPr>
        <p:spPr bwMode="auto">
          <a:prstGeom prst="rect">
            <a:avLst/>
          </a:prstGeom>
          <a:solidFill>
            <a:srgbClr val="FFFF00"/>
          </a:solidFill>
        </p:spPr>
        <p:txBody>
          <a:bodyPr/>
          <a:lstStyle/>
          <a:p>
            <a:pPr>
              <a:defRPr/>
            </a:pPr>
            <a:r>
              <a:rPr lang="ru-RU" sz="5400"/>
              <a:t>Этиология</a:t>
            </a:r>
            <a:endParaRPr/>
          </a:p>
        </p:txBody>
      </p:sp>
      <p:sp>
        <p:nvSpPr>
          <p:cNvPr id="5" name="Rectangle 3" hidden="0"/>
          <p:cNvSpPr>
            <a:spLocks noChangeArrowheads="1" noGrp="1"/>
          </p:cNvSpPr>
          <p:nvPr isPhoto="0" userDrawn="0">
            <p:ph type="body" idx="1" hasCustomPrompt="0"/>
          </p:nvPr>
        </p:nvSpPr>
        <p:spPr bwMode="auto">
          <a:xfrm>
            <a:off x="685800" y="1556792"/>
            <a:ext cx="8458200" cy="460905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3600"/>
              <a:t>Семейство</a:t>
            </a:r>
            <a:r>
              <a:rPr lang="en-US" sz="3600"/>
              <a:t> </a:t>
            </a:r>
            <a:r>
              <a:rPr lang="en-US" sz="3600"/>
              <a:t>Spirochaetaceae</a:t>
            </a:r>
            <a:endParaRPr lang="en-US" sz="3600"/>
          </a:p>
          <a:p>
            <a:pPr>
              <a:defRPr/>
            </a:pPr>
            <a:r>
              <a:rPr lang="en-US" sz="3600"/>
              <a:t> </a:t>
            </a:r>
            <a:r>
              <a:rPr lang="en-US" sz="3600"/>
              <a:t>Род</a:t>
            </a:r>
            <a:r>
              <a:rPr lang="en-US" sz="3600"/>
              <a:t> </a:t>
            </a:r>
            <a:r>
              <a:rPr lang="en-US" sz="3600"/>
              <a:t>Borrellia</a:t>
            </a:r>
            <a:endParaRPr lang="en-US" sz="3600"/>
          </a:p>
          <a:p>
            <a:pPr>
              <a:defRPr/>
            </a:pPr>
            <a:r>
              <a:rPr lang="en-US" sz="3600"/>
              <a:t> </a:t>
            </a:r>
            <a:r>
              <a:rPr lang="en-US" sz="3600"/>
              <a:t>Вид</a:t>
            </a:r>
            <a:r>
              <a:rPr lang="en-US" sz="3600"/>
              <a:t> </a:t>
            </a:r>
            <a:r>
              <a:rPr lang="en-US" sz="3600">
                <a:solidFill>
                  <a:srgbClr val="FF0000"/>
                </a:solidFill>
              </a:rPr>
              <a:t>Borrellia</a:t>
            </a:r>
            <a:r>
              <a:rPr lang="en-US" sz="3600">
                <a:solidFill>
                  <a:srgbClr val="FF0000"/>
                </a:solidFill>
              </a:rPr>
              <a:t> </a:t>
            </a:r>
            <a:r>
              <a:rPr lang="en-US" sz="3600">
                <a:solidFill>
                  <a:srgbClr val="FF0000"/>
                </a:solidFill>
              </a:rPr>
              <a:t>burgdorferi</a:t>
            </a:r>
            <a:r>
              <a:rPr lang="ru-RU" sz="3600"/>
              <a:t> (грамотрицательная спиралевидная бактерия)</a:t>
            </a:r>
            <a:endParaRPr lang="en-US" sz="3600"/>
          </a:p>
          <a:p>
            <a:pPr>
              <a:defRPr/>
            </a:pPr>
            <a:r>
              <a:rPr lang="ru-RU" sz="3600"/>
              <a:t>Длина спирохеты от 11 до 25мкм, имеет от 7 до 11жгутиков. </a:t>
            </a:r>
            <a:endParaRPr/>
          </a:p>
          <a:p>
            <a:pPr>
              <a:defRPr/>
            </a:pPr>
            <a:endParaRPr lang="ru-RU" sz="36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Содержимое 2" hidden="0"/>
          <p:cNvSpPr>
            <a:spLocks noGrp="1"/>
          </p:cNvSpPr>
          <p:nvPr isPhoto="0" userDrawn="0">
            <p:ph idx="1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6" name="Picture 8" hidden="0"/>
          <p:cNvPicPr>
            <a:picLocks noChangeAspect="1" noChangeArrowheads="1"/>
          </p:cNvPicPr>
          <p:nvPr isPhoto="0" userDrawn="0"/>
        </p:nvPicPr>
        <p:blipFill>
          <a:blip r:embed="rId2"/>
          <a:stretch/>
        </p:blipFill>
        <p:spPr bwMode="auto">
          <a:xfrm>
            <a:off x="467544" y="260648"/>
            <a:ext cx="8496944" cy="6336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 Box 2" hidden="0"/>
          <p:cNvSpPr>
            <a:spLocks noAdjustHandles="0" noChangeArrowheads="0"/>
          </p:cNvSpPr>
          <p:nvPr isPhoto="0" userDrawn="0"/>
        </p:nvSpPr>
        <p:spPr bwMode="auto">
          <a:xfrm>
            <a:off x="231775" y="136525"/>
            <a:ext cx="8732838" cy="6334042"/>
          </a:xfrm>
          <a:prstGeom prst="rect">
            <a:avLst/>
          </a:prstGeom>
          <a:noFill/>
          <a:ln w="9525">
            <a:solidFill>
              <a:srgbClr val="00FF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360363">
              <a:lnSpc>
                <a:spcPct val="130000"/>
              </a:lnSpc>
              <a:defRPr/>
            </a:pPr>
            <a:r>
              <a:rPr lang="ru-RU" sz="2400"/>
              <a:t>К </a:t>
            </a:r>
            <a:r>
              <a:rPr lang="ru-RU" sz="2400"/>
              <a:t>настоящему времени известны не менее 15 </a:t>
            </a:r>
            <a:r>
              <a:rPr lang="ru-RU" sz="2400"/>
              <a:t>разновидностй</a:t>
            </a:r>
            <a:r>
              <a:rPr lang="ru-RU" sz="2400"/>
              <a:t> </a:t>
            </a:r>
            <a:r>
              <a:rPr lang="en-US" sz="2400"/>
              <a:t> </a:t>
            </a:r>
            <a:r>
              <a:rPr lang="ru-RU" sz="2400"/>
              <a:t>боррелий</a:t>
            </a:r>
            <a:r>
              <a:rPr lang="ru-RU" sz="2400"/>
              <a:t> </a:t>
            </a:r>
            <a:r>
              <a:rPr lang="ru-RU" sz="2400"/>
              <a:t>из комплекса</a:t>
            </a:r>
            <a:r>
              <a:rPr lang="ru-RU" sz="2400">
                <a:solidFill>
                  <a:srgbClr val="FFFF66"/>
                </a:solidFill>
              </a:rPr>
              <a:t> </a:t>
            </a:r>
            <a:r>
              <a:rPr lang="en-US" sz="2400" i="1">
                <a:solidFill>
                  <a:srgbClr val="FF0000"/>
                </a:solidFill>
              </a:rPr>
              <a:t>B</a:t>
            </a:r>
            <a:r>
              <a:rPr lang="ru-RU" sz="2400" i="1">
                <a:solidFill>
                  <a:srgbClr val="FF0000"/>
                </a:solidFill>
              </a:rPr>
              <a:t>. </a:t>
            </a:r>
            <a:r>
              <a:rPr lang="en-US" sz="2400" i="1">
                <a:solidFill>
                  <a:srgbClr val="FF0000"/>
                </a:solidFill>
              </a:rPr>
              <a:t>burgdorferi</a:t>
            </a:r>
            <a:r>
              <a:rPr lang="en-US" sz="2400" i="1">
                <a:solidFill>
                  <a:srgbClr val="FF0000"/>
                </a:solidFill>
              </a:rPr>
              <a:t> </a:t>
            </a:r>
            <a:r>
              <a:rPr lang="en-US" sz="2400" i="1">
                <a:solidFill>
                  <a:srgbClr val="FF0000"/>
                </a:solidFill>
              </a:rPr>
              <a:t>sensu</a:t>
            </a:r>
            <a:r>
              <a:rPr lang="en-US" sz="2400" i="1">
                <a:solidFill>
                  <a:srgbClr val="FF0000"/>
                </a:solidFill>
              </a:rPr>
              <a:t> </a:t>
            </a:r>
            <a:r>
              <a:rPr lang="en-US" sz="2400" i="1">
                <a:solidFill>
                  <a:srgbClr val="FF0000"/>
                </a:solidFill>
              </a:rPr>
              <a:t>lato</a:t>
            </a:r>
            <a:r>
              <a:rPr lang="ru-RU" sz="2400"/>
              <a:t>, </a:t>
            </a:r>
            <a:r>
              <a:rPr lang="ru-RU" sz="2400">
                <a:solidFill>
                  <a:srgbClr val="FFFF66"/>
                </a:solidFill>
              </a:rPr>
              <a:t> </a:t>
            </a:r>
            <a:r>
              <a:rPr lang="ru-RU" sz="2400"/>
              <a:t>из которых  по крайней мере </a:t>
            </a:r>
            <a:r>
              <a:rPr lang="ru-RU" sz="2400"/>
              <a:t>4 </a:t>
            </a:r>
            <a:r>
              <a:rPr lang="ru-RU" sz="2400"/>
              <a:t>подвида (генотипа) возбудителя этого</a:t>
            </a:r>
            <a:r>
              <a:rPr lang="ru-RU" sz="2400" i="1"/>
              <a:t> </a:t>
            </a:r>
            <a:r>
              <a:rPr lang="ru-RU" sz="2400"/>
              <a:t>заболева</a:t>
            </a:r>
            <a:r>
              <a:rPr lang="en-US" sz="2400"/>
              <a:t>-</a:t>
            </a:r>
            <a:r>
              <a:rPr lang="ru-RU" sz="2400"/>
              <a:t>ния</a:t>
            </a:r>
            <a:r>
              <a:rPr lang="ru-RU" sz="2400"/>
              <a:t> </a:t>
            </a:r>
            <a:r>
              <a:rPr lang="ru-RU" sz="2400"/>
              <a:t>патогенны</a:t>
            </a:r>
            <a:r>
              <a:rPr lang="ru-RU" sz="2400">
                <a:solidFill>
                  <a:schemeClr val="bg1"/>
                </a:solidFill>
              </a:rPr>
              <a:t> </a:t>
            </a:r>
            <a:r>
              <a:rPr lang="ru-RU" sz="2400"/>
              <a:t>для человека:</a:t>
            </a:r>
            <a:r>
              <a:rPr lang="ru-RU" sz="2400">
                <a:solidFill>
                  <a:srgbClr val="FFFF66"/>
                </a:solidFill>
              </a:rPr>
              <a:t> </a:t>
            </a:r>
            <a:r>
              <a:rPr lang="en-US" sz="2400" i="1">
                <a:solidFill>
                  <a:srgbClr val="6600CC"/>
                </a:solidFill>
              </a:rPr>
              <a:t>B</a:t>
            </a:r>
            <a:r>
              <a:rPr lang="ru-RU" sz="2400" i="1">
                <a:solidFill>
                  <a:srgbClr val="6600CC"/>
                </a:solidFill>
              </a:rPr>
              <a:t>. </a:t>
            </a:r>
            <a:r>
              <a:rPr lang="en-US" sz="2400" i="1">
                <a:solidFill>
                  <a:srgbClr val="6600CC"/>
                </a:solidFill>
              </a:rPr>
              <a:t>burgdorferi</a:t>
            </a:r>
            <a:r>
              <a:rPr lang="en-US" sz="2400" i="1">
                <a:solidFill>
                  <a:srgbClr val="6600CC"/>
                </a:solidFill>
              </a:rPr>
              <a:t> </a:t>
            </a:r>
            <a:r>
              <a:rPr lang="en-US" sz="2400" i="1">
                <a:solidFill>
                  <a:srgbClr val="6600CC"/>
                </a:solidFill>
              </a:rPr>
              <a:t>sensu</a:t>
            </a:r>
            <a:r>
              <a:rPr lang="en-US" sz="2400" i="1">
                <a:solidFill>
                  <a:srgbClr val="6600CC"/>
                </a:solidFill>
              </a:rPr>
              <a:t> </a:t>
            </a:r>
            <a:r>
              <a:rPr lang="en-US" sz="2400" i="1">
                <a:solidFill>
                  <a:srgbClr val="6600CC"/>
                </a:solidFill>
              </a:rPr>
              <a:t>stricto</a:t>
            </a:r>
            <a:r>
              <a:rPr lang="ru-RU" sz="2400">
                <a:solidFill>
                  <a:srgbClr val="6600CC"/>
                </a:solidFill>
              </a:rPr>
              <a:t> </a:t>
            </a:r>
            <a:r>
              <a:rPr lang="ru-RU" sz="2400" i="1">
                <a:solidFill>
                  <a:srgbClr val="6600CC"/>
                </a:solidFill>
              </a:rPr>
              <a:t>(</a:t>
            </a:r>
            <a:r>
              <a:rPr lang="ru-RU" sz="2400" i="1">
                <a:solidFill>
                  <a:srgbClr val="6600CC"/>
                </a:solidFill>
              </a:rPr>
              <a:t>s</a:t>
            </a:r>
            <a:r>
              <a:rPr lang="ru-RU" sz="2400" i="1">
                <a:solidFill>
                  <a:srgbClr val="6600CC"/>
                </a:solidFill>
              </a:rPr>
              <a:t>. </a:t>
            </a:r>
            <a:r>
              <a:rPr lang="ru-RU" sz="2400" i="1">
                <a:solidFill>
                  <a:srgbClr val="6600CC"/>
                </a:solidFill>
              </a:rPr>
              <a:t>s</a:t>
            </a:r>
            <a:r>
              <a:rPr lang="ru-RU" sz="2400" i="1">
                <a:solidFill>
                  <a:srgbClr val="6600CC"/>
                </a:solidFill>
              </a:rPr>
              <a:t>.),</a:t>
            </a:r>
            <a:r>
              <a:rPr lang="ru-RU" sz="2400">
                <a:solidFill>
                  <a:srgbClr val="FFFF66"/>
                </a:solidFill>
              </a:rPr>
              <a:t> </a:t>
            </a:r>
            <a:r>
              <a:rPr lang="ru-RU" sz="2400"/>
              <a:t>распространенная в Европе и Сев. Америке,</a:t>
            </a:r>
            <a:r>
              <a:rPr lang="ru-RU" sz="2400">
                <a:solidFill>
                  <a:srgbClr val="FFFF66"/>
                </a:solidFill>
              </a:rPr>
              <a:t> </a:t>
            </a:r>
            <a:r>
              <a:rPr lang="en-US" sz="2400" i="1">
                <a:solidFill>
                  <a:srgbClr val="CC9900"/>
                </a:solidFill>
              </a:rPr>
              <a:t>B</a:t>
            </a:r>
            <a:r>
              <a:rPr lang="ru-RU" sz="2400" i="1">
                <a:solidFill>
                  <a:srgbClr val="CC9900"/>
                </a:solidFill>
              </a:rPr>
              <a:t>. </a:t>
            </a:r>
            <a:r>
              <a:rPr lang="en-US" sz="2400" i="1">
                <a:solidFill>
                  <a:srgbClr val="CC9900"/>
                </a:solidFill>
              </a:rPr>
              <a:t>afzelii</a:t>
            </a:r>
            <a:r>
              <a:rPr lang="ru-RU" sz="2400"/>
              <a:t>, выделяющаяся в</a:t>
            </a:r>
            <a:r>
              <a:rPr lang="ru-RU" sz="2400">
                <a:solidFill>
                  <a:srgbClr val="FFFF99"/>
                </a:solidFill>
              </a:rPr>
              <a:t> </a:t>
            </a:r>
            <a:r>
              <a:rPr lang="ru-RU" sz="2400"/>
              <a:t>Европе, </a:t>
            </a:r>
            <a:r>
              <a:rPr lang="ru-RU" sz="2400">
                <a:solidFill>
                  <a:srgbClr val="FFFF66"/>
                </a:solidFill>
              </a:rPr>
              <a:t> </a:t>
            </a:r>
            <a:r>
              <a:rPr lang="en-US" sz="2400" i="1">
                <a:solidFill>
                  <a:srgbClr val="92D050"/>
                </a:solidFill>
              </a:rPr>
              <a:t>B</a:t>
            </a:r>
            <a:r>
              <a:rPr lang="ru-RU" sz="2400" i="1">
                <a:solidFill>
                  <a:srgbClr val="92D050"/>
                </a:solidFill>
              </a:rPr>
              <a:t>. </a:t>
            </a:r>
            <a:r>
              <a:rPr lang="en-US" sz="2400" i="1">
                <a:solidFill>
                  <a:srgbClr val="92D050"/>
                </a:solidFill>
              </a:rPr>
              <a:t>garinii</a:t>
            </a:r>
            <a:r>
              <a:rPr lang="en-US" sz="2400" i="1">
                <a:solidFill>
                  <a:srgbClr val="FFFF66"/>
                </a:solidFill>
              </a:rPr>
              <a:t> </a:t>
            </a:r>
            <a:r>
              <a:rPr lang="ru-RU" sz="2400"/>
              <a:t>с </a:t>
            </a:r>
            <a:r>
              <a:rPr lang="ru-RU" sz="2400"/>
              <a:t>распространением </a:t>
            </a:r>
            <a:r>
              <a:rPr lang="ru-RU" sz="2400"/>
              <a:t>в Европе и </a:t>
            </a:r>
            <a:r>
              <a:rPr lang="ru-RU" sz="2400"/>
              <a:t>Азии, </a:t>
            </a:r>
            <a:r>
              <a:rPr lang="ru-RU" sz="2400">
                <a:solidFill>
                  <a:srgbClr val="00B0F0"/>
                </a:solidFill>
              </a:rPr>
              <a:t>В. </a:t>
            </a:r>
            <a:r>
              <a:rPr lang="en-US" sz="2400">
                <a:solidFill>
                  <a:srgbClr val="00B0F0"/>
                </a:solidFill>
              </a:rPr>
              <a:t>Miy</a:t>
            </a:r>
            <a:r>
              <a:rPr lang="ru-RU" sz="2400">
                <a:solidFill>
                  <a:srgbClr val="00B0F0"/>
                </a:solidFill>
              </a:rPr>
              <a:t>а</a:t>
            </a:r>
            <a:r>
              <a:rPr lang="en-US" sz="2400">
                <a:solidFill>
                  <a:srgbClr val="00B0F0"/>
                </a:solidFill>
              </a:rPr>
              <a:t>matoi</a:t>
            </a:r>
            <a:r>
              <a:rPr lang="en-US" sz="2400"/>
              <a:t>-  </a:t>
            </a:r>
            <a:r>
              <a:rPr lang="ru-RU" sz="2400"/>
              <a:t>в Японии (в РФ первые 3 вида) </a:t>
            </a:r>
            <a:endParaRPr lang="ru-RU" sz="2400"/>
          </a:p>
          <a:p>
            <a:pPr indent="360363">
              <a:lnSpc>
                <a:spcPct val="130000"/>
              </a:lnSpc>
              <a:defRPr/>
            </a:pPr>
            <a:r>
              <a:rPr lang="ru-RU" sz="2400"/>
              <a:t>Считается</a:t>
            </a:r>
            <a:r>
              <a:rPr lang="ru-RU" sz="2400"/>
              <a:t>, что</a:t>
            </a:r>
            <a:r>
              <a:rPr lang="ru-RU" sz="2400">
                <a:solidFill>
                  <a:srgbClr val="FFFF66"/>
                </a:solidFill>
              </a:rPr>
              <a:t> </a:t>
            </a:r>
            <a:r>
              <a:rPr lang="en-US" sz="2400" i="1">
                <a:solidFill>
                  <a:srgbClr val="FF0000"/>
                </a:solidFill>
              </a:rPr>
              <a:t>B</a:t>
            </a:r>
            <a:r>
              <a:rPr lang="ru-RU" sz="2400" i="1">
                <a:solidFill>
                  <a:srgbClr val="FF0000"/>
                </a:solidFill>
              </a:rPr>
              <a:t>. </a:t>
            </a:r>
            <a:r>
              <a:rPr lang="en-US" sz="2400" i="1">
                <a:solidFill>
                  <a:srgbClr val="FF0000"/>
                </a:solidFill>
              </a:rPr>
              <a:t>burgdorferi</a:t>
            </a:r>
            <a:r>
              <a:rPr lang="en-US" sz="2400" i="1">
                <a:solidFill>
                  <a:srgbClr val="FF0000"/>
                </a:solidFill>
              </a:rPr>
              <a:t> s</a:t>
            </a:r>
            <a:r>
              <a:rPr lang="ru-RU" sz="2400" i="1">
                <a:solidFill>
                  <a:srgbClr val="FF0000"/>
                </a:solidFill>
              </a:rPr>
              <a:t>.</a:t>
            </a:r>
            <a:r>
              <a:rPr lang="en-US" sz="2400" i="1">
                <a:solidFill>
                  <a:srgbClr val="FF0000"/>
                </a:solidFill>
              </a:rPr>
              <a:t>s</a:t>
            </a:r>
            <a:r>
              <a:rPr lang="ru-RU" sz="2400">
                <a:solidFill>
                  <a:srgbClr val="FF0000"/>
                </a:solidFill>
              </a:rPr>
              <a:t>.</a:t>
            </a:r>
            <a:r>
              <a:rPr lang="ru-RU" sz="2400">
                <a:solidFill>
                  <a:srgbClr val="FFFF66"/>
                </a:solidFill>
              </a:rPr>
              <a:t> </a:t>
            </a:r>
            <a:r>
              <a:rPr lang="ru-RU" sz="2400"/>
              <a:t>ответственна за </a:t>
            </a:r>
            <a:r>
              <a:rPr lang="ru-RU" sz="2400"/>
              <a:t>преимущест-венное</a:t>
            </a:r>
            <a:r>
              <a:rPr lang="ru-RU" sz="2400"/>
              <a:t>  поражение </a:t>
            </a:r>
            <a:r>
              <a:rPr lang="ru-RU" sz="2400"/>
              <a:t>суставов,</a:t>
            </a:r>
            <a:r>
              <a:rPr lang="ru-RU" sz="2400">
                <a:solidFill>
                  <a:srgbClr val="FFFF66"/>
                </a:solidFill>
              </a:rPr>
              <a:t> </a:t>
            </a:r>
            <a:r>
              <a:rPr lang="en-US" sz="2400" i="1">
                <a:solidFill>
                  <a:srgbClr val="CC9900"/>
                </a:solidFill>
              </a:rPr>
              <a:t>B</a:t>
            </a:r>
            <a:r>
              <a:rPr lang="ru-RU" sz="2400" i="1">
                <a:solidFill>
                  <a:srgbClr val="CC9900"/>
                </a:solidFill>
              </a:rPr>
              <a:t>. </a:t>
            </a:r>
            <a:r>
              <a:rPr lang="en-US" sz="2400" i="1">
                <a:solidFill>
                  <a:srgbClr val="CC9900"/>
                </a:solidFill>
              </a:rPr>
              <a:t>afzelii</a:t>
            </a:r>
            <a:r>
              <a:rPr lang="en-US" sz="2400" i="1">
                <a:solidFill>
                  <a:srgbClr val="FFFF66"/>
                </a:solidFill>
              </a:rPr>
              <a:t> </a:t>
            </a:r>
            <a:r>
              <a:rPr lang="ru-RU" sz="2400"/>
              <a:t>за кожные,</a:t>
            </a:r>
            <a:r>
              <a:rPr lang="ru-RU" sz="2400">
                <a:solidFill>
                  <a:srgbClr val="FFFF66"/>
                </a:solidFill>
              </a:rPr>
              <a:t> </a:t>
            </a:r>
            <a:r>
              <a:rPr lang="ru-RU" sz="2400"/>
              <a:t>а </a:t>
            </a:r>
            <a:r>
              <a:rPr lang="en-US" sz="2400" i="1">
                <a:solidFill>
                  <a:srgbClr val="92D050"/>
                </a:solidFill>
              </a:rPr>
              <a:t>B</a:t>
            </a:r>
            <a:r>
              <a:rPr lang="ru-RU" sz="2400" i="1">
                <a:solidFill>
                  <a:srgbClr val="92D050"/>
                </a:solidFill>
              </a:rPr>
              <a:t>. </a:t>
            </a:r>
            <a:r>
              <a:rPr lang="en-US" sz="2400" i="1">
                <a:solidFill>
                  <a:srgbClr val="92D050"/>
                </a:solidFill>
              </a:rPr>
              <a:t>garinii</a:t>
            </a:r>
            <a:r>
              <a:rPr lang="en-US" sz="2400" i="1">
                <a:solidFill>
                  <a:srgbClr val="FFFF66"/>
                </a:solidFill>
              </a:rPr>
              <a:t> </a:t>
            </a:r>
            <a:r>
              <a:rPr lang="ru-RU" sz="2400"/>
              <a:t>за нервные формы </a:t>
            </a:r>
            <a:r>
              <a:rPr lang="ru-RU" sz="2400"/>
              <a:t>ЛБ,</a:t>
            </a:r>
            <a:r>
              <a:rPr lang="ru-RU" sz="2400" i="1">
                <a:solidFill>
                  <a:srgbClr val="00B0F0"/>
                </a:solidFill>
              </a:rPr>
              <a:t> </a:t>
            </a:r>
            <a:r>
              <a:rPr lang="ru-RU" sz="2400" i="1">
                <a:solidFill>
                  <a:srgbClr val="00B0F0"/>
                </a:solidFill>
              </a:rPr>
              <a:t>миамато</a:t>
            </a:r>
            <a:r>
              <a:rPr lang="ru-RU" sz="2400"/>
              <a:t>- за легкие </a:t>
            </a:r>
            <a:r>
              <a:rPr lang="ru-RU" sz="2400"/>
              <a:t>безэритемные</a:t>
            </a:r>
            <a:r>
              <a:rPr lang="ru-RU" sz="2400"/>
              <a:t> формы. </a:t>
            </a:r>
            <a:r>
              <a:rPr lang="ru-RU" sz="2400"/>
              <a:t>Однако, </a:t>
            </a:r>
            <a:r>
              <a:rPr lang="ru-RU" sz="2400"/>
              <a:t> довольно </a:t>
            </a:r>
            <a:r>
              <a:rPr lang="ru-RU" sz="2400"/>
              <a:t>часто отмечаются </a:t>
            </a:r>
            <a:r>
              <a:rPr lang="ru-RU" sz="2400"/>
              <a:t>сочетанные </a:t>
            </a:r>
            <a:r>
              <a:rPr lang="ru-RU" sz="2400"/>
              <a:t>проявления у одного и того же больного симптомов кожной, суставной и нервной форм заболевания. </a:t>
            </a:r>
            <a:endParaRPr lang="ru-RU" sz="2400" b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tangle 2" hidden="0"/>
          <p:cNvSpPr>
            <a:spLocks noChangeArrowheads="1" noGrp="1"/>
          </p:cNvSpPr>
          <p:nvPr isPhoto="0" userDrawn="0">
            <p:ph type="title" hasCustomPrompt="0"/>
          </p:nvPr>
        </p:nvSpPr>
        <p:spPr bwMode="auto">
          <a:xfrm>
            <a:off x="228600" y="304800"/>
            <a:ext cx="8229600" cy="89195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sz="3600">
                <a:solidFill>
                  <a:schemeClr val="folHlink"/>
                </a:solidFill>
              </a:rPr>
              <a:t>Географическое распространение болезни Лайма обширно</a:t>
            </a:r>
            <a:endParaRPr/>
          </a:p>
        </p:txBody>
      </p:sp>
      <p:sp>
        <p:nvSpPr>
          <p:cNvPr id="5" name="Rectangle 3" hidden="0"/>
          <p:cNvSpPr>
            <a:spLocks noChangeArrowheads="1" noGrp="1"/>
          </p:cNvSpPr>
          <p:nvPr isPhoto="0" userDrawn="0">
            <p:ph type="body" idx="1" hasCustomPrompt="0"/>
          </p:nvPr>
        </p:nvSpPr>
        <p:spPr bwMode="auto">
          <a:xfrm>
            <a:off x="0" y="1412776"/>
            <a:ext cx="8915400" cy="5445224"/>
          </a:xfrm>
        </p:spPr>
        <p:txBody>
          <a:bodyPr/>
          <a:lstStyle/>
          <a:p>
            <a:pPr>
              <a:defRPr/>
            </a:pPr>
            <a:r>
              <a:rPr lang="ru-RU"/>
              <a:t> Она встречается  на всех континентах (кроме Антарктиды).</a:t>
            </a:r>
            <a:endParaRPr/>
          </a:p>
          <a:p>
            <a:pPr>
              <a:defRPr/>
            </a:pPr>
            <a:r>
              <a:rPr lang="ru-RU"/>
              <a:t>На территории России многие  регионы, особенно Ленинградская, Тверская, </a:t>
            </a:r>
            <a:r>
              <a:rPr lang="ru-RU"/>
              <a:t>Ярославская,Костромская,Калининградская</a:t>
            </a:r>
            <a:r>
              <a:rPr lang="ru-RU"/>
              <a:t>, Пермская и Тюменская области, а также Уральский, Западносибирский и Дальневосточный регионы считаются высоко </a:t>
            </a:r>
            <a:r>
              <a:rPr lang="ru-RU"/>
              <a:t>эндемичными</a:t>
            </a:r>
            <a:r>
              <a:rPr lang="ru-RU"/>
              <a:t> по иксодовым клещевым </a:t>
            </a:r>
            <a:r>
              <a:rPr lang="ru-RU"/>
              <a:t>боррелиозам</a:t>
            </a:r>
            <a:r>
              <a:rPr lang="ru-RU"/>
              <a:t>.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tangle 1026" hidden="0"/>
          <p:cNvSpPr>
            <a:spLocks noChangeArrowheads="1" noGrp="1"/>
          </p:cNvSpPr>
          <p:nvPr isPhoto="0" userDrawn="0">
            <p:ph type="title" hasCustomPrompt="0"/>
          </p:nvPr>
        </p:nvSpPr>
        <p:spPr bwMode="auto">
          <a:xfrm>
            <a:off x="0" y="0"/>
            <a:ext cx="9144000" cy="1752599"/>
          </a:xfrm>
          <a:prstGeom prst="rect">
            <a:avLst/>
          </a:prstGeom>
          <a:solidFill>
            <a:srgbClr val="FFFF00"/>
          </a:solidFill>
        </p:spPr>
        <p:txBody>
          <a:bodyPr>
            <a:normAutofit/>
          </a:bodyPr>
          <a:lstStyle/>
          <a:p>
            <a:pPr>
              <a:defRPr/>
            </a:pPr>
            <a:r>
              <a:rPr lang="ru-RU" sz="3200" b="1">
                <a:latin typeface="Verdana"/>
              </a:rPr>
              <a:t>В патогенезе </a:t>
            </a:r>
            <a:r>
              <a:rPr lang="ru-RU" sz="3200" b="1">
                <a:latin typeface="Verdana"/>
              </a:rPr>
              <a:t>боррелиозной</a:t>
            </a:r>
            <a:r>
              <a:rPr lang="ru-RU" sz="3200" b="1">
                <a:latin typeface="Verdana"/>
              </a:rPr>
              <a:t> инфекции выделяют три стадии развития болезни</a:t>
            </a:r>
            <a:endParaRPr/>
          </a:p>
        </p:txBody>
      </p:sp>
      <p:sp>
        <p:nvSpPr>
          <p:cNvPr id="5" name="Rectangle 1027" hidden="0"/>
          <p:cNvSpPr>
            <a:spLocks noChangeArrowheads="1" noGrp="1"/>
          </p:cNvSpPr>
          <p:nvPr isPhoto="0" userDrawn="0">
            <p:ph type="body" idx="1" hasCustomPrompt="0"/>
          </p:nvPr>
        </p:nvSpPr>
        <p:spPr bwMode="auto">
          <a:xfrm>
            <a:off x="0" y="1981200"/>
            <a:ext cx="9144000" cy="4648200"/>
          </a:xfrm>
        </p:spPr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en-US" sz="2800" i="1">
                <a:latin typeface="Verdana"/>
              </a:rPr>
              <a:t>I c</a:t>
            </a:r>
            <a:r>
              <a:rPr lang="ru-RU" sz="2800" i="1">
                <a:latin typeface="Verdana"/>
              </a:rPr>
              <a:t>тадия</a:t>
            </a:r>
            <a:r>
              <a:rPr lang="en-US" sz="2800" i="1">
                <a:latin typeface="Verdana"/>
              </a:rPr>
              <a:t>,</a:t>
            </a:r>
            <a:r>
              <a:rPr lang="ru-RU" sz="2800" i="1">
                <a:latin typeface="Verdana"/>
              </a:rPr>
              <a:t> острая,   локальной инфекции</a:t>
            </a:r>
            <a:r>
              <a:rPr lang="ru-RU" sz="2800">
                <a:latin typeface="Verdana"/>
              </a:rPr>
              <a:t> с развитием патологического процесса в месте внедрения возбудителей; </a:t>
            </a:r>
            <a:endParaRPr lang="ru-RU" sz="2800"/>
          </a:p>
          <a:p>
            <a:pPr>
              <a:lnSpc>
                <a:spcPct val="90000"/>
              </a:lnSpc>
              <a:defRPr/>
            </a:pPr>
            <a:r>
              <a:rPr lang="en-US" sz="2800" i="1">
                <a:latin typeface="Verdana"/>
              </a:rPr>
              <a:t>II c</a:t>
            </a:r>
            <a:r>
              <a:rPr lang="ru-RU" sz="2800" i="1">
                <a:latin typeface="Verdana"/>
              </a:rPr>
              <a:t>тадия</a:t>
            </a:r>
            <a:r>
              <a:rPr lang="en-US" sz="2800" i="1">
                <a:latin typeface="Verdana"/>
              </a:rPr>
              <a:t>,</a:t>
            </a:r>
            <a:r>
              <a:rPr lang="ru-RU" sz="2800" i="1">
                <a:latin typeface="Verdana"/>
              </a:rPr>
              <a:t> диссеминации, </a:t>
            </a:r>
            <a:r>
              <a:rPr lang="ru-RU" sz="2800" i="1">
                <a:latin typeface="Verdana"/>
              </a:rPr>
              <a:t>подострая</a:t>
            </a:r>
            <a:r>
              <a:rPr lang="ru-RU" sz="2800" i="1">
                <a:latin typeface="Verdana"/>
              </a:rPr>
              <a:t>,</a:t>
            </a:r>
            <a:r>
              <a:rPr lang="ru-RU" sz="2800">
                <a:latin typeface="Verdana"/>
              </a:rPr>
              <a:t> (распространения) </a:t>
            </a:r>
            <a:r>
              <a:rPr lang="ru-RU" sz="2800">
                <a:latin typeface="Verdana"/>
              </a:rPr>
              <a:t>боррелий</a:t>
            </a:r>
            <a:r>
              <a:rPr lang="ru-RU" sz="2800">
                <a:latin typeface="Verdana"/>
              </a:rPr>
              <a:t> по организму от места его первичного внедрения; </a:t>
            </a:r>
            <a:endParaRPr lang="ru-RU" sz="2800"/>
          </a:p>
          <a:p>
            <a:pPr>
              <a:lnSpc>
                <a:spcPct val="90000"/>
              </a:lnSpc>
              <a:defRPr/>
            </a:pPr>
            <a:r>
              <a:rPr lang="en-US" sz="2800" i="1">
                <a:latin typeface="Verdana"/>
              </a:rPr>
              <a:t>III c</a:t>
            </a:r>
            <a:r>
              <a:rPr lang="ru-RU" sz="2800" i="1">
                <a:latin typeface="Verdana"/>
              </a:rPr>
              <a:t>тадия</a:t>
            </a:r>
            <a:r>
              <a:rPr lang="ru-RU" sz="2800" i="1">
                <a:latin typeface="Verdana"/>
              </a:rPr>
              <a:t> органных поражений, хроническая</a:t>
            </a:r>
            <a:r>
              <a:rPr lang="ru-RU" sz="2800">
                <a:latin typeface="Verdana"/>
              </a:rPr>
              <a:t>, как результат длительного патогенного воздействия возбудителей на органы и системы. </a:t>
            </a:r>
            <a:endParaRPr lang="ru-RU" sz="2800"/>
          </a:p>
          <a:p>
            <a:pPr>
              <a:lnSpc>
                <a:spcPct val="90000"/>
              </a:lnSpc>
              <a:defRPr/>
            </a:pPr>
            <a:endParaRPr lang="ru-RU" sz="24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1" hidden="0"/>
          <p:cNvGraphicFramePr>
            <a:graphicFrameLocks xmlns:a="http://schemas.openxmlformats.org/drawingml/2006/main" noGrp="1"/>
          </p:cNvGraphicFramePr>
          <p:nvPr isPhoto="0" userDrawn="0"/>
        </p:nvGraphicFramePr>
        <p:xfrm>
          <a:off x="179512" y="836712"/>
          <a:ext cx="8856984" cy="5883423"/>
        </p:xfrm>
        <a:graphic>
          <a:graphicData uri="http://schemas.openxmlformats.org/drawingml/2006/table">
            <a:tbl>
              <a:tblPr firstRow="0" firstCol="0" lastRow="0" lastCol="0" bandRow="0" bandCol="0"/>
              <a:tblGrid>
                <a:gridCol w="2448272"/>
                <a:gridCol w="6408712"/>
              </a:tblGrid>
              <a:tr h="811964">
                <a:tc>
                  <a:txBody>
                    <a:bodyPr/>
                    <a:p>
                      <a:pPr algn="ctr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2000">
                          <a:latin typeface="Calibri"/>
                          <a:ea typeface="Calibri"/>
                          <a:cs typeface="Times New Roman"/>
                        </a:rPr>
                        <a:t>Стадии ИКБ, </a:t>
                      </a:r>
                      <a:endParaRPr/>
                    </a:p>
                    <a:p>
                      <a:pPr algn="ctr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2000">
                          <a:latin typeface="Calibri"/>
                          <a:ea typeface="Calibri"/>
                          <a:cs typeface="Times New Roman"/>
                        </a:rPr>
                        <a:t>ее  длительность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2000">
                          <a:latin typeface="Calibri"/>
                          <a:ea typeface="Calibri"/>
                          <a:cs typeface="Times New Roman"/>
                        </a:rPr>
                        <a:t> Характерные клинические проявления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  <a:solidFill>
                      <a:srgbClr val="92D050"/>
                    </a:solidFill>
                  </a:tcPr>
                </a:tc>
              </a:tr>
              <a:tr h="1520486">
                <a:tc>
                  <a:txBody>
                    <a:bodyPr/>
                    <a:p>
                      <a:pPr algn="just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2000">
                          <a:latin typeface="Calibri"/>
                          <a:ea typeface="Calibri"/>
                          <a:cs typeface="Times New Roman"/>
                        </a:rPr>
                        <a:t>Ранние </a:t>
                      </a:r>
                      <a:r>
                        <a:rPr lang="ru-RU" sz="2000">
                          <a:latin typeface="Calibri"/>
                          <a:ea typeface="Calibri"/>
                          <a:cs typeface="Times New Roman"/>
                        </a:rPr>
                        <a:t>локализо-ваннаые</a:t>
                      </a:r>
                      <a:r>
                        <a:rPr lang="ru-RU" sz="2000">
                          <a:latin typeface="Calibri"/>
                          <a:ea typeface="Calibri"/>
                          <a:cs typeface="Times New Roman"/>
                        </a:rPr>
                        <a:t> проявлений</a:t>
                      </a:r>
                      <a:r>
                        <a:rPr lang="ru-RU" sz="2000">
                          <a:latin typeface="Calibri"/>
                          <a:ea typeface="Calibri"/>
                          <a:cs typeface="Times New Roman"/>
                        </a:rPr>
                        <a:t>  </a:t>
                      </a:r>
                      <a:endParaRPr/>
                    </a:p>
                    <a:p>
                      <a:pPr algn="just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2000">
                          <a:latin typeface="Calibri"/>
                          <a:ea typeface="Calibri"/>
                          <a:cs typeface="Times New Roman"/>
                        </a:rPr>
                        <a:t>( Дни, недели)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just">
                        <a:lnSpc>
                          <a:spcPct val="114999"/>
                        </a:lnSpc>
                        <a:spcAft>
                          <a:spcPts val="0"/>
                        </a:spcAft>
                        <a:buFont typeface="Wingdings"/>
                        <a:buChar char="Ø"/>
                        <a:defRPr/>
                      </a:pPr>
                      <a:r>
                        <a:rPr lang="ru-RU" sz="2000">
                          <a:latin typeface="Calibri"/>
                          <a:ea typeface="Calibri"/>
                          <a:cs typeface="Times New Roman"/>
                        </a:rPr>
                        <a:t>  Мигрирующая эритема</a:t>
                      </a:r>
                      <a:endParaRPr/>
                    </a:p>
                    <a:p>
                      <a:pPr algn="just">
                        <a:lnSpc>
                          <a:spcPct val="114999"/>
                        </a:lnSpc>
                        <a:spcAft>
                          <a:spcPts val="0"/>
                        </a:spcAft>
                        <a:buFont typeface="Wingdings"/>
                        <a:buChar char="Ø"/>
                        <a:defRPr/>
                      </a:pPr>
                      <a:r>
                        <a:rPr lang="ru-RU" sz="2000">
                          <a:latin typeface="Calibri"/>
                          <a:ea typeface="Calibri"/>
                          <a:cs typeface="Times New Roman"/>
                        </a:rPr>
                        <a:t>  Регионарная </a:t>
                      </a:r>
                      <a:r>
                        <a:rPr lang="ru-RU" sz="2000">
                          <a:latin typeface="Calibri"/>
                          <a:ea typeface="Calibri"/>
                          <a:cs typeface="Times New Roman"/>
                        </a:rPr>
                        <a:t>лимфаденопатия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4999"/>
                        </a:lnSpc>
                        <a:spcAft>
                          <a:spcPts val="0"/>
                        </a:spcAft>
                        <a:buFont typeface="Wingdings"/>
                        <a:buChar char="Ø"/>
                        <a:defRPr/>
                      </a:pPr>
                      <a:r>
                        <a:rPr lang="ru-RU" sz="2000">
                          <a:latin typeface="Calibri"/>
                          <a:ea typeface="Calibri"/>
                          <a:cs typeface="Times New Roman"/>
                        </a:rPr>
                        <a:t>  Гриппоподобный синдром (лихорадка, </a:t>
                      </a:r>
                      <a:r>
                        <a:rPr lang="ru-RU" sz="2000">
                          <a:latin typeface="Calibri"/>
                          <a:ea typeface="Calibri"/>
                          <a:cs typeface="Times New Roman"/>
                        </a:rPr>
                        <a:t>недомагание</a:t>
                      </a:r>
                      <a:r>
                        <a:rPr lang="ru-RU" sz="2000">
                          <a:latin typeface="Calibri"/>
                          <a:ea typeface="Calibri"/>
                          <a:cs typeface="Times New Roman"/>
                        </a:rPr>
                        <a:t>, озноб, миалгии, головная боль)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</a:tcPr>
                </a:tc>
              </a:tr>
              <a:tr h="2134802">
                <a:tc>
                  <a:txBody>
                    <a:bodyPr/>
                    <a:p>
                      <a:pPr algn="just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2000">
                          <a:latin typeface="Calibri"/>
                          <a:ea typeface="Calibri"/>
                          <a:cs typeface="Times New Roman"/>
                        </a:rPr>
                        <a:t>Ранние</a:t>
                      </a:r>
                      <a:r>
                        <a:rPr lang="ru-RU" sz="200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2000">
                          <a:latin typeface="Calibri"/>
                          <a:ea typeface="Calibri"/>
                          <a:cs typeface="Times New Roman"/>
                        </a:rPr>
                        <a:t>диссемини-рованные</a:t>
                      </a:r>
                      <a:r>
                        <a:rPr lang="ru-RU" sz="2000">
                          <a:latin typeface="Calibri"/>
                          <a:ea typeface="Calibri"/>
                          <a:cs typeface="Times New Roman"/>
                        </a:rPr>
                        <a:t> проявления (недели, месяцы)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just">
                        <a:lnSpc>
                          <a:spcPct val="114999"/>
                        </a:lnSpc>
                        <a:spcAft>
                          <a:spcPts val="0"/>
                        </a:spcAft>
                        <a:buFont typeface="Wingdings"/>
                        <a:buChar char="Ø"/>
                        <a:defRPr/>
                      </a:pPr>
                      <a:r>
                        <a:rPr lang="ru-RU" sz="2000">
                          <a:latin typeface="Calibri"/>
                          <a:ea typeface="Calibri"/>
                          <a:cs typeface="Times New Roman"/>
                        </a:rPr>
                        <a:t>  Вторичная эритема, доброкачественная </a:t>
                      </a:r>
                      <a:r>
                        <a:rPr lang="ru-RU" sz="2000">
                          <a:latin typeface="Calibri"/>
                          <a:ea typeface="Calibri"/>
                          <a:cs typeface="Times New Roman"/>
                        </a:rPr>
                        <a:t>лимфоцитома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4999"/>
                        </a:lnSpc>
                        <a:spcAft>
                          <a:spcPts val="0"/>
                        </a:spcAft>
                        <a:buFont typeface="Wingdings"/>
                        <a:buChar char="Ø"/>
                        <a:defRPr/>
                      </a:pPr>
                      <a:r>
                        <a:rPr lang="ru-RU" sz="2000">
                          <a:latin typeface="Calibri"/>
                          <a:ea typeface="Calibri"/>
                          <a:cs typeface="Times New Roman"/>
                        </a:rPr>
                        <a:t>  Серозный менингит, невриты (чаще лицевого нерва),  синдром </a:t>
                      </a:r>
                      <a:r>
                        <a:rPr lang="ru-RU" sz="2000">
                          <a:latin typeface="Calibri"/>
                          <a:ea typeface="Calibri"/>
                          <a:cs typeface="Times New Roman"/>
                        </a:rPr>
                        <a:t>Баннварта</a:t>
                      </a:r>
                      <a:r>
                        <a:rPr lang="ru-RU" sz="2000">
                          <a:latin typeface="Calibri"/>
                          <a:ea typeface="Calibri"/>
                          <a:cs typeface="Times New Roman"/>
                        </a:rPr>
                        <a:t>,</a:t>
                      </a:r>
                      <a:r>
                        <a:rPr lang="ru-RU" sz="2000">
                          <a:latin typeface="Calibri"/>
                          <a:ea typeface="Calibri"/>
                          <a:cs typeface="Times New Roman"/>
                        </a:rPr>
                        <a:t>  энцефалит</a:t>
                      </a:r>
                      <a:endParaRPr/>
                    </a:p>
                    <a:p>
                      <a:pPr algn="just">
                        <a:lnSpc>
                          <a:spcPct val="114999"/>
                        </a:lnSpc>
                        <a:spcAft>
                          <a:spcPts val="0"/>
                        </a:spcAft>
                        <a:buFont typeface="Wingdings"/>
                        <a:buChar char="Ø"/>
                        <a:defRPr/>
                      </a:pPr>
                      <a:r>
                        <a:rPr lang="ru-RU" sz="2000">
                          <a:latin typeface="Calibri"/>
                          <a:ea typeface="Calibri"/>
                          <a:cs typeface="Times New Roman"/>
                        </a:rPr>
                        <a:t>  Атриовентрикулярная блокада  1-3 степени</a:t>
                      </a:r>
                      <a:endParaRPr/>
                    </a:p>
                    <a:p>
                      <a:pPr algn="just">
                        <a:lnSpc>
                          <a:spcPct val="114999"/>
                        </a:lnSpc>
                        <a:spcAft>
                          <a:spcPts val="0"/>
                        </a:spcAft>
                        <a:buFont typeface="Wingdings"/>
                        <a:buChar char="Ø"/>
                        <a:defRPr/>
                      </a:pPr>
                      <a:r>
                        <a:rPr lang="ru-RU" sz="2000">
                          <a:latin typeface="Calibri"/>
                          <a:ea typeface="Calibri"/>
                          <a:cs typeface="Times New Roman"/>
                        </a:rPr>
                        <a:t>  Артралгии, миалгии</a:t>
                      </a:r>
                      <a:endParaRPr/>
                    </a:p>
                  </a:txBody>
                  <a:tcPr marL="68580" marR="68580" marT="0" marB="0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</a:tcPr>
                </a:tc>
              </a:tr>
              <a:tr h="1416170">
                <a:tc>
                  <a:txBody>
                    <a:bodyPr/>
                    <a:p>
                      <a:pPr algn="just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2000">
                          <a:latin typeface="Calibri"/>
                          <a:ea typeface="Calibri"/>
                          <a:cs typeface="Times New Roman"/>
                        </a:rPr>
                        <a:t>Поздние</a:t>
                      </a:r>
                      <a:r>
                        <a:rPr lang="ru-RU" sz="2000">
                          <a:latin typeface="Calibri"/>
                          <a:ea typeface="Calibri"/>
                          <a:cs typeface="Times New Roman"/>
                        </a:rPr>
                        <a:t> проявления</a:t>
                      </a:r>
                      <a:r>
                        <a:rPr lang="ru-RU" sz="200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/>
                    </a:p>
                    <a:p>
                      <a:pPr algn="just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2000">
                          <a:latin typeface="Calibri"/>
                          <a:ea typeface="Calibri"/>
                          <a:cs typeface="Times New Roman"/>
                        </a:rPr>
                        <a:t>(месяцы, годы)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just">
                        <a:lnSpc>
                          <a:spcPct val="114999"/>
                        </a:lnSpc>
                        <a:spcAft>
                          <a:spcPts val="0"/>
                        </a:spcAft>
                        <a:buFont typeface="Wingdings"/>
                        <a:buChar char="Ø"/>
                        <a:defRPr/>
                      </a:pPr>
                      <a:r>
                        <a:rPr lang="ru-RU" sz="2000">
                          <a:latin typeface="Calibri"/>
                          <a:ea typeface="Calibri"/>
                          <a:cs typeface="Times New Roman"/>
                        </a:rPr>
                        <a:t>  Артрит</a:t>
                      </a:r>
                      <a:endParaRPr/>
                    </a:p>
                    <a:p>
                      <a:pPr algn="just">
                        <a:lnSpc>
                          <a:spcPct val="114999"/>
                        </a:lnSpc>
                        <a:spcAft>
                          <a:spcPts val="0"/>
                        </a:spcAft>
                        <a:buFont typeface="Wingdings"/>
                        <a:buChar char="Ø"/>
                        <a:defRPr/>
                      </a:pPr>
                      <a:r>
                        <a:rPr lang="ru-RU" sz="2000">
                          <a:latin typeface="Calibri"/>
                          <a:ea typeface="Calibri"/>
                          <a:cs typeface="Times New Roman"/>
                        </a:rPr>
                        <a:t>  </a:t>
                      </a:r>
                      <a:r>
                        <a:rPr lang="ru-RU" sz="2000">
                          <a:latin typeface="Calibri"/>
                          <a:ea typeface="Calibri"/>
                          <a:cs typeface="Times New Roman"/>
                        </a:rPr>
                        <a:t>Энцефаломиелит</a:t>
                      </a:r>
                      <a:r>
                        <a:rPr lang="ru-RU" sz="2000">
                          <a:latin typeface="Calibri"/>
                          <a:ea typeface="Calibri"/>
                          <a:cs typeface="Times New Roman"/>
                        </a:rPr>
                        <a:t>,  энцефалопатия, периферическая  невропатия</a:t>
                      </a:r>
                      <a:endParaRPr/>
                    </a:p>
                    <a:p>
                      <a:pPr algn="just">
                        <a:lnSpc>
                          <a:spcPct val="114999"/>
                        </a:lnSpc>
                        <a:spcAft>
                          <a:spcPts val="0"/>
                        </a:spcAft>
                        <a:buFont typeface="Wingdings"/>
                        <a:buChar char="Ø"/>
                        <a:defRPr/>
                      </a:pPr>
                      <a:r>
                        <a:rPr lang="ru-RU" sz="2000">
                          <a:latin typeface="Calibri"/>
                          <a:ea typeface="Calibri"/>
                          <a:cs typeface="Times New Roman"/>
                        </a:rPr>
                        <a:t>  Хронический  атрофический </a:t>
                      </a:r>
                      <a:r>
                        <a:rPr lang="ru-RU" sz="2000">
                          <a:latin typeface="Calibri"/>
                          <a:ea typeface="Calibri"/>
                          <a:cs typeface="Times New Roman"/>
                        </a:rPr>
                        <a:t>акродерматит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</a:tcPr>
                </a:tc>
              </a:tr>
            </a:tbl>
          </a:graphicData>
        </a:graphic>
      </p:graphicFrame>
      <p:sp>
        <p:nvSpPr>
          <p:cNvPr id="5" name="Заголовок 2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457200" y="0"/>
            <a:ext cx="8229600" cy="692696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3200">
                <a:solidFill>
                  <a:srgbClr val="FF0000"/>
                </a:solidFill>
              </a:rPr>
              <a:t>Стадии и основные клинические проявления</a:t>
            </a:r>
            <a:endParaRPr lang="ru-RU" sz="320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tangle 2" hidden="0"/>
          <p:cNvSpPr>
            <a:spLocks noChangeArrowheads="1" noGrp="1"/>
          </p:cNvSpPr>
          <p:nvPr isPhoto="0" userDrawn="0">
            <p:ph type="title" hasCustomPrompt="0"/>
          </p:nvPr>
        </p:nvSpPr>
        <p:spPr bwMode="auto">
          <a:xfrm>
            <a:off x="611188" y="188913"/>
            <a:ext cx="8075612" cy="122396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2400">
                <a:solidFill>
                  <a:srgbClr val="CC0066"/>
                </a:solidFill>
                <a:latin typeface="+mn-lt"/>
              </a:rPr>
              <a:t>Инкубационный </a:t>
            </a:r>
            <a:r>
              <a:rPr lang="ru-RU" sz="2400">
                <a:solidFill>
                  <a:srgbClr val="CC0066"/>
                </a:solidFill>
                <a:latin typeface="+mn-lt"/>
              </a:rPr>
              <a:t>период </a:t>
            </a:r>
            <a:r>
              <a:rPr lang="ru-RU" sz="2400">
                <a:latin typeface="+mn-lt"/>
              </a:rPr>
              <a:t> </a:t>
            </a:r>
            <a:r>
              <a:rPr lang="ru-RU" sz="2400">
                <a:latin typeface="+mn-lt"/>
              </a:rPr>
              <a:t>колеблется от 3 до 45 дней  (в среднем </a:t>
            </a:r>
            <a:r>
              <a:rPr lang="ru-RU" sz="2400">
                <a:latin typeface="+mn-lt"/>
              </a:rPr>
              <a:t>11-14 </a:t>
            </a:r>
            <a:r>
              <a:rPr lang="ru-RU" sz="2400">
                <a:latin typeface="+mn-lt"/>
              </a:rPr>
              <a:t>дней), по данным некоторых </a:t>
            </a:r>
            <a:r>
              <a:rPr lang="ru-RU" sz="2400">
                <a:latin typeface="+mn-lt"/>
              </a:rPr>
              <a:t>авторов-  </a:t>
            </a:r>
            <a:r>
              <a:rPr lang="ru-RU" sz="2400">
                <a:latin typeface="+mn-lt"/>
              </a:rPr>
              <a:t>до 60 </a:t>
            </a:r>
            <a:r>
              <a:rPr lang="ru-RU" sz="2400">
                <a:latin typeface="+mn-lt"/>
              </a:rPr>
              <a:t>дней</a:t>
            </a:r>
            <a:endParaRPr lang="ru-RU" sz="2400">
              <a:latin typeface="+mn-lt"/>
            </a:endParaRPr>
          </a:p>
        </p:txBody>
      </p:sp>
      <p:sp>
        <p:nvSpPr>
          <p:cNvPr id="5" name="Rectangle 3" hidden="0"/>
          <p:cNvSpPr>
            <a:spLocks noChangeArrowheads="1" noGrp="1"/>
          </p:cNvSpPr>
          <p:nvPr isPhoto="0" userDrawn="0">
            <p:ph type="body" idx="1" hasCustomPrompt="0"/>
          </p:nvPr>
        </p:nvSpPr>
        <p:spPr bwMode="auto">
          <a:xfrm>
            <a:off x="395288" y="1340768"/>
            <a:ext cx="8291512" cy="5112568"/>
          </a:xfrm>
        </p:spPr>
        <p:txBody>
          <a:bodyPr>
            <a:normAutofit lnSpcReduction="10000"/>
          </a:bodyPr>
          <a:lstStyle/>
          <a:p>
            <a:pPr algn="just">
              <a:defRPr/>
            </a:pPr>
            <a:r>
              <a:rPr lang="ru-RU" sz="2400">
                <a:solidFill>
                  <a:srgbClr val="CC0066"/>
                </a:solidFill>
              </a:rPr>
              <a:t>Клинические </a:t>
            </a:r>
            <a:r>
              <a:rPr lang="ru-RU" sz="2400">
                <a:solidFill>
                  <a:srgbClr val="CC0066"/>
                </a:solidFill>
              </a:rPr>
              <a:t>проявления.</a:t>
            </a:r>
            <a:r>
              <a:rPr lang="ru-RU" sz="2400">
                <a:solidFill>
                  <a:srgbClr val="333399"/>
                </a:solidFill>
              </a:rPr>
              <a:t> </a:t>
            </a:r>
            <a:r>
              <a:rPr lang="ru-RU" sz="2400"/>
              <a:t> В течение 1-2 дней на месте укуса наблюдается неспецифическая реакция (покраснение, корочка) из-за внесения со слюной белков клеща. Затем у </a:t>
            </a:r>
            <a:r>
              <a:rPr lang="ru-RU" sz="2400"/>
              <a:t>большинства больных в месте входных ворот развивается характерное поражение кожи в виде мигрирующей кольцевидной </a:t>
            </a:r>
            <a:r>
              <a:rPr lang="ru-RU" sz="2400"/>
              <a:t>эритемы</a:t>
            </a:r>
            <a:endParaRPr lang="ru-RU" sz="2400"/>
          </a:p>
          <a:p>
            <a:pPr algn="just">
              <a:defRPr/>
            </a:pPr>
            <a:r>
              <a:rPr lang="ru-RU" sz="2400"/>
              <a:t>У 20-45% больных </a:t>
            </a:r>
            <a:r>
              <a:rPr lang="ru-RU" sz="2400"/>
              <a:t>наблюдается безэритемная форма заболевания. </a:t>
            </a:r>
            <a:r>
              <a:rPr lang="ru-RU" sz="2400"/>
              <a:t>Диагностика </a:t>
            </a:r>
            <a:r>
              <a:rPr lang="ru-RU" sz="2400"/>
              <a:t>в данном случае основана на 4-кратном нарастании специфических титров антител в парных сыворотках с интервалом 2-3 недели</a:t>
            </a:r>
            <a:endParaRPr/>
          </a:p>
          <a:p>
            <a:pPr algn="just">
              <a:defRPr/>
            </a:pPr>
            <a:r>
              <a:rPr lang="ru-RU" sz="2400"/>
              <a:t>Кроме того наблюдаются изменения со стороны регионарного лимфатического аппарата и интоксикационный синдром (боли в мышцах, суставах, повышение температуры,  другие признаки интоксикации)</a:t>
            </a:r>
            <a:endParaRPr lang="ru-RU" sz="24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 hidden="0"/>
          <p:cNvGraphicFramePr>
            <a:graphicFrameLocks xmlns:a="http://schemas.openxmlformats.org/drawingml/2006/main" noGrp="1"/>
          </p:cNvGraphicFramePr>
          <p:nvPr isPhoto="0" userDrawn="0"/>
        </p:nvGraphicFramePr>
        <p:xfrm>
          <a:off x="323529" y="1030777"/>
          <a:ext cx="8568952" cy="4414447"/>
        </p:xfrm>
        <a:graphic>
          <a:graphicData uri="http://schemas.openxmlformats.org/drawingml/2006/table">
            <a:tbl>
              <a:tblPr firstRow="0" firstCol="0" lastRow="0" lastCol="0" bandRow="0" bandCol="0"/>
              <a:tblGrid>
                <a:gridCol w="2952327"/>
                <a:gridCol w="1331700"/>
                <a:gridCol w="2988779"/>
                <a:gridCol w="1296145"/>
              </a:tblGrid>
              <a:tr h="1409955">
                <a:tc>
                  <a:txBody>
                    <a:bodyPr/>
                    <a:p>
                      <a:pPr algn="ctr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2400">
                          <a:latin typeface="Calibri"/>
                          <a:ea typeface="Calibri"/>
                          <a:cs typeface="Times New Roman"/>
                        </a:rPr>
                        <a:t>Характерные симптомы</a:t>
                      </a:r>
                      <a:endParaRPr/>
                    </a:p>
                  </a:txBody>
                  <a:tcPr marL="68580" marR="68580" marT="0" marB="0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2400">
                          <a:latin typeface="Calibri"/>
                          <a:ea typeface="Calibri"/>
                          <a:cs typeface="Times New Roman"/>
                        </a:rPr>
                        <a:t>% случаев</a:t>
                      </a:r>
                      <a:endParaRPr/>
                    </a:p>
                  </a:txBody>
                  <a:tcPr marL="68580" marR="68580" marT="0" marB="0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2400">
                          <a:latin typeface="Calibri"/>
                          <a:ea typeface="Calibri"/>
                          <a:cs typeface="Times New Roman"/>
                        </a:rPr>
                        <a:t>Наиболее частые жалобы</a:t>
                      </a:r>
                      <a:endParaRPr/>
                    </a:p>
                  </a:txBody>
                  <a:tcPr marL="68580" marR="68580" marT="0" marB="0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2400">
                          <a:latin typeface="Calibri"/>
                          <a:ea typeface="Calibri"/>
                          <a:cs typeface="Times New Roman"/>
                        </a:rPr>
                        <a:t>% случаев</a:t>
                      </a:r>
                      <a:endParaRPr/>
                    </a:p>
                  </a:txBody>
                  <a:tcPr marL="68580" marR="68580" marT="0" marB="0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032260">
                <a:tc>
                  <a:txBody>
                    <a:bodyPr/>
                    <a:p>
                      <a:pPr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2400">
                          <a:latin typeface="Calibri"/>
                          <a:ea typeface="Calibri"/>
                          <a:cs typeface="Times New Roman"/>
                        </a:rPr>
                        <a:t>Мигрирующая эритема</a:t>
                      </a:r>
                      <a:endParaRPr/>
                    </a:p>
                  </a:txBody>
                  <a:tcPr marL="68580" marR="68580" marT="0" marB="0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2400">
                          <a:latin typeface="Calibri"/>
                          <a:ea typeface="Calibri"/>
                          <a:cs typeface="Times New Roman"/>
                        </a:rPr>
                        <a:t>65</a:t>
                      </a:r>
                      <a:endParaRPr/>
                    </a:p>
                  </a:txBody>
                  <a:tcPr marL="68580" marR="68580" marT="0" marB="0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p>
                      <a:pPr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2400">
                          <a:latin typeface="Calibri"/>
                          <a:ea typeface="Calibri"/>
                          <a:cs typeface="Times New Roman"/>
                        </a:rPr>
                        <a:t>Покраснение в месте присасывания</a:t>
                      </a:r>
                      <a:endParaRPr/>
                    </a:p>
                  </a:txBody>
                  <a:tcPr marL="68580" marR="68580" marT="0" marB="0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2400">
                          <a:latin typeface="Calibri"/>
                          <a:ea typeface="Calibri"/>
                          <a:cs typeface="Times New Roman"/>
                        </a:rPr>
                        <a:t>57</a:t>
                      </a:r>
                      <a:endParaRPr/>
                    </a:p>
                  </a:txBody>
                  <a:tcPr marL="68580" marR="68580" marT="0" marB="0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</a:tcPr>
                </a:tc>
              </a:tr>
              <a:tr h="516131">
                <a:tc>
                  <a:txBody>
                    <a:bodyPr/>
                    <a:p>
                      <a:pPr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2400">
                          <a:latin typeface="Calibri"/>
                          <a:ea typeface="Calibri"/>
                          <a:cs typeface="Times New Roman"/>
                        </a:rPr>
                        <a:t>Лихорадка</a:t>
                      </a:r>
                      <a:endParaRPr/>
                    </a:p>
                  </a:txBody>
                  <a:tcPr marL="68580" marR="68580" marT="0" marB="0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2400">
                          <a:latin typeface="Calibri"/>
                          <a:ea typeface="Calibri"/>
                          <a:cs typeface="Times New Roman"/>
                        </a:rPr>
                        <a:t>55</a:t>
                      </a:r>
                      <a:endParaRPr/>
                    </a:p>
                  </a:txBody>
                  <a:tcPr marL="68580" marR="68580" marT="0" marB="0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p>
                      <a:pPr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2400">
                          <a:latin typeface="Calibri"/>
                          <a:ea typeface="Calibri"/>
                          <a:cs typeface="Times New Roman"/>
                        </a:rPr>
                        <a:t>Повышение Т-тела</a:t>
                      </a:r>
                      <a:endParaRPr/>
                    </a:p>
                  </a:txBody>
                  <a:tcPr marL="68580" marR="68580" marT="0" marB="0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2400">
                          <a:latin typeface="Calibri"/>
                          <a:ea typeface="Calibri"/>
                          <a:cs typeface="Times New Roman"/>
                        </a:rPr>
                        <a:t>41</a:t>
                      </a:r>
                      <a:endParaRPr/>
                    </a:p>
                  </a:txBody>
                  <a:tcPr marL="68580" marR="68580" marT="0" marB="0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</a:tcPr>
                </a:tc>
              </a:tr>
              <a:tr h="939970">
                <a:tc>
                  <a:txBody>
                    <a:bodyPr/>
                    <a:p>
                      <a:pPr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2400">
                          <a:latin typeface="Calibri"/>
                          <a:ea typeface="Calibri"/>
                          <a:cs typeface="Times New Roman"/>
                        </a:rPr>
                        <a:t>Лимфаденопатия</a:t>
                      </a:r>
                      <a:endParaRPr/>
                    </a:p>
                  </a:txBody>
                  <a:tcPr marL="68580" marR="68580" marT="0" marB="0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2400">
                          <a:latin typeface="Calibri"/>
                          <a:ea typeface="Calibri"/>
                          <a:cs typeface="Times New Roman"/>
                        </a:rPr>
                        <a:t>77</a:t>
                      </a:r>
                      <a:endParaRPr/>
                    </a:p>
                  </a:txBody>
                  <a:tcPr marL="68580" marR="68580" marT="0" marB="0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p>
                      <a:pPr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2400">
                          <a:latin typeface="Calibri"/>
                          <a:ea typeface="Calibri"/>
                          <a:cs typeface="Times New Roman"/>
                        </a:rPr>
                        <a:t>Увеличение лимфоузлов</a:t>
                      </a:r>
                      <a:endParaRPr/>
                    </a:p>
                  </a:txBody>
                  <a:tcPr marL="68580" marR="68580" marT="0" marB="0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2400">
                          <a:latin typeface="Calibri"/>
                          <a:ea typeface="Calibri"/>
                          <a:cs typeface="Times New Roman"/>
                        </a:rPr>
                        <a:t>14</a:t>
                      </a:r>
                      <a:endParaRPr/>
                    </a:p>
                  </a:txBody>
                  <a:tcPr marL="68580" marR="68580" marT="0" marB="0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</a:tcPr>
                </a:tc>
              </a:tr>
              <a:tr h="516131">
                <a:tc>
                  <a:txBody>
                    <a:bodyPr/>
                    <a:p>
                      <a:pPr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2400">
                          <a:latin typeface="Calibri"/>
                          <a:ea typeface="Calibri"/>
                          <a:cs typeface="Times New Roman"/>
                        </a:rPr>
                        <a:t>Интоксикация</a:t>
                      </a:r>
                      <a:endParaRPr/>
                    </a:p>
                  </a:txBody>
                  <a:tcPr marL="68580" marR="68580" marT="0" marB="0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2400">
                          <a:latin typeface="Calibri"/>
                          <a:ea typeface="Calibri"/>
                          <a:cs typeface="Times New Roman"/>
                        </a:rPr>
                        <a:t>70</a:t>
                      </a:r>
                      <a:endParaRPr lang="ru-RU" sz="2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p>
                      <a:pPr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2400">
                          <a:latin typeface="Calibri"/>
                          <a:ea typeface="Calibri"/>
                          <a:cs typeface="Times New Roman"/>
                        </a:rPr>
                        <a:t>Головная боль</a:t>
                      </a:r>
                      <a:endParaRPr/>
                    </a:p>
                  </a:txBody>
                  <a:tcPr marL="68580" marR="68580" marT="0" marB="0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2400">
                          <a:latin typeface="Calibri"/>
                          <a:ea typeface="Calibri"/>
                          <a:cs typeface="Times New Roman"/>
                        </a:rPr>
                        <a:t>14</a:t>
                      </a:r>
                      <a:endParaRPr/>
                    </a:p>
                  </a:txBody>
                  <a:tcPr marL="68580" marR="68580" marT="0" marB="0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</a:tcPr>
                </a:tc>
              </a:tr>
            </a:tbl>
          </a:graphicData>
        </a:graphic>
      </p:graphicFrame>
      <p:sp>
        <p:nvSpPr>
          <p:cNvPr id="5" name="Rectangle 1" hidden="0"/>
          <p:cNvSpPr>
            <a:spLocks noChangeArrowheads="1"/>
          </p:cNvSpPr>
          <p:nvPr isPhoto="0" userDrawn="0"/>
        </p:nvSpPr>
        <p:spPr bwMode="auto">
          <a:xfrm>
            <a:off x="0" y="127641"/>
            <a:ext cx="9144000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/>
            <a:sp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2800" b="1" i="0" u="none" strike="noStrike" cap="none">
                <a:ln>
                  <a:noFill/>
                </a:ln>
                <a:solidFill>
                  <a:schemeClr val="tx1"/>
                </a:solidFill>
                <a:latin typeface="Calibri"/>
                <a:ea typeface="Calibri"/>
                <a:cs typeface="Times New Roman"/>
              </a:rPr>
              <a:t>КЛИНИЧЕСКИЕ ПРОЯВЛЕНИЯ</a:t>
            </a:r>
            <a:r>
              <a:rPr lang="ru-RU" sz="1100" b="0" i="0" u="none" strike="noStrike" cap="none">
                <a:ln>
                  <a:noFill/>
                </a:ln>
                <a:solidFill>
                  <a:schemeClr val="tx1"/>
                </a:solidFill>
                <a:latin typeface="Calibri"/>
                <a:ea typeface="Calibri"/>
                <a:cs typeface="Times New Roman"/>
              </a:rPr>
              <a:t> </a:t>
            </a:r>
            <a:endParaRPr lang="ru-RU" sz="800" b="0" i="0" u="none" strike="noStrike" cap="none">
              <a:ln>
                <a:noFill/>
              </a:ln>
              <a:solidFill>
                <a:schemeClr val="tx1"/>
              </a:solidFill>
              <a:latin typeface="Arial"/>
              <a:cs typeface="Arial"/>
            </a:endParaRP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800" b="0" i="0" u="none" strike="noStrike" cap="none">
              <a:ln>
                <a:noFill/>
              </a:ln>
              <a:solidFill>
                <a:schemeClr val="tx1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4000">
                <a:solidFill>
                  <a:srgbClr val="FF9900"/>
                </a:solidFill>
                <a:latin typeface="Arial"/>
              </a:rPr>
              <a:t> </a:t>
            </a:r>
            <a:r>
              <a:rPr lang="ru-RU" sz="4000">
                <a:solidFill>
                  <a:srgbClr val="FF0000"/>
                </a:solidFill>
              </a:rPr>
              <a:t>Стадия 1 (локальной инфекции)</a:t>
            </a:r>
            <a:endParaRPr lang="ru-RU" sz="4000"/>
          </a:p>
        </p:txBody>
      </p:sp>
      <p:sp>
        <p:nvSpPr>
          <p:cNvPr id="5" name="Содержимое 2" hidden="0"/>
          <p:cNvSpPr>
            <a:spLocks noGrp="1"/>
          </p:cNvSpPr>
          <p:nvPr isPhoto="0" userDrawn="0">
            <p:ph idx="1" hasCustomPrompt="0"/>
          </p:nvPr>
        </p:nvSpPr>
        <p:spPr bwMode="auto">
          <a:xfrm>
            <a:off x="457200" y="1052736"/>
            <a:ext cx="8229600" cy="5256584"/>
          </a:xfrm>
        </p:spPr>
        <p:txBody>
          <a:bodyPr>
            <a:normAutofit/>
          </a:bodyPr>
          <a:lstStyle/>
          <a:p>
            <a:pPr>
              <a:lnSpc>
                <a:spcPct val="135000"/>
              </a:lnSpc>
              <a:defRPr/>
            </a:pPr>
            <a:r>
              <a:rPr lang="ru-RU" sz="2400"/>
              <a:t>Начало болезни у подавляющего большинства постепенное. На месте присасывания клеща возникает макула  </a:t>
            </a:r>
            <a:r>
              <a:rPr lang="ru-RU" sz="2400" b="1" i="1"/>
              <a:t>(мигрирующая эритема)</a:t>
            </a:r>
            <a:r>
              <a:rPr lang="ru-RU" sz="2400"/>
              <a:t>.  Это первичный очаг покраснения округлой формы , с четкими границами ,  в течение нескольких дней расширяется и увеличивается в размерах, распространяется </a:t>
            </a:r>
            <a:r>
              <a:rPr lang="ru-RU" sz="2400"/>
              <a:t>центробежно</a:t>
            </a:r>
            <a:r>
              <a:rPr lang="ru-RU" sz="2400"/>
              <a:t> с просветлением в центре,   диаметром от 3-5 до 70 см). </a:t>
            </a:r>
            <a:endParaRPr/>
          </a:p>
          <a:p>
            <a:pPr>
              <a:lnSpc>
                <a:spcPct val="135000"/>
              </a:lnSpc>
              <a:defRPr/>
            </a:pPr>
            <a:r>
              <a:rPr lang="ru-RU" sz="2400"/>
              <a:t>Эритема может быть в любой части тела, но чаще на туловище, бедрах или подмышечных областях. Исчезает при лечении за 3-5 дней, без лечения- за  2-3 недели</a:t>
            </a:r>
            <a:endParaRPr lang="ru-RU" sz="24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457200" y="274638"/>
            <a:ext cx="8229600" cy="113813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>
              <a:defRPr/>
            </a:pPr>
            <a:r>
              <a:rPr lang="ru-RU" sz="3200"/>
              <a:t>Причины увеличения заболеваемости ПОИ</a:t>
            </a:r>
            <a:endParaRPr lang="ru-RU" sz="3200"/>
          </a:p>
        </p:txBody>
      </p:sp>
      <p:sp>
        <p:nvSpPr>
          <p:cNvPr id="5" name="Содержимое 2" hidden="0"/>
          <p:cNvSpPr>
            <a:spLocks noGrp="1"/>
          </p:cNvSpPr>
          <p:nvPr isPhoto="0" userDrawn="0">
            <p:ph idx="1" hasCustomPrompt="0"/>
          </p:nvPr>
        </p:nvSpPr>
        <p:spPr bwMode="auto">
          <a:xfrm>
            <a:off x="539552" y="1412776"/>
            <a:ext cx="8147248" cy="4713387"/>
          </a:xfrm>
        </p:spPr>
        <p:txBody>
          <a:bodyPr>
            <a:normAutofit/>
          </a:bodyPr>
          <a:lstStyle/>
          <a:p>
            <a:pPr>
              <a:buFont typeface="Wingdings"/>
              <a:buChar char="v"/>
              <a:defRPr/>
            </a:pPr>
            <a:r>
              <a:rPr lang="ru-RU" sz="2400"/>
              <a:t>Хозяйственная деятельность человека и резкая активация эпизоотического процесса в природных очагах (создана огромная сеть водохранилищ, свалки мусора и отходов )</a:t>
            </a:r>
            <a:endParaRPr/>
          </a:p>
          <a:p>
            <a:pPr>
              <a:buFont typeface="Wingdings"/>
              <a:buChar char="v"/>
              <a:defRPr/>
            </a:pPr>
            <a:r>
              <a:rPr lang="ru-RU" sz="2400"/>
              <a:t>Разрушены естественные природные комплексы (бесконтрольная вырубка леса привела к  изменению численности </a:t>
            </a:r>
            <a:r>
              <a:rPr lang="ru-RU" sz="2400"/>
              <a:t>прокормителей</a:t>
            </a:r>
            <a:r>
              <a:rPr lang="ru-RU" sz="2400"/>
              <a:t> и миграции  паразитов, в том числе клещей, в обжитые районы)</a:t>
            </a:r>
            <a:endParaRPr/>
          </a:p>
          <a:p>
            <a:pPr>
              <a:buFont typeface="Wingdings"/>
              <a:buChar char="v"/>
              <a:defRPr/>
            </a:pPr>
            <a:r>
              <a:rPr lang="ru-RU" sz="2400"/>
              <a:t>Несовершенство специфической профилактики и </a:t>
            </a:r>
            <a:r>
              <a:rPr lang="ru-RU" sz="2400"/>
              <a:t>акарацидной</a:t>
            </a:r>
            <a:r>
              <a:rPr lang="ru-RU" sz="2400"/>
              <a:t> обработки  в настоящее время</a:t>
            </a:r>
            <a:endParaRPr/>
          </a:p>
          <a:p>
            <a:pPr>
              <a:buFont typeface="Wingdings"/>
              <a:buChar char="v"/>
              <a:defRPr/>
            </a:pPr>
            <a:endParaRPr lang="ru-RU" sz="24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 Box 2" hidden="0"/>
          <p:cNvSpPr>
            <a:spLocks noAdjustHandles="0" noChangeArrowheads="0"/>
          </p:cNvSpPr>
          <p:nvPr isPhoto="0" userDrawn="0"/>
        </p:nvSpPr>
        <p:spPr bwMode="auto">
          <a:xfrm>
            <a:off x="519113" y="949325"/>
            <a:ext cx="1841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endParaRPr lang="ru-RU" sz="2800" b="0">
              <a:latin typeface="Arial"/>
            </a:endParaRPr>
          </a:p>
        </p:txBody>
      </p:sp>
      <p:sp>
        <p:nvSpPr>
          <p:cNvPr id="5" name="Text Box 3" hidden="0"/>
          <p:cNvSpPr>
            <a:spLocks noAdjustHandles="0" noChangeArrowheads="0"/>
          </p:cNvSpPr>
          <p:nvPr isPhoto="0" userDrawn="0"/>
        </p:nvSpPr>
        <p:spPr bwMode="auto">
          <a:xfrm>
            <a:off x="900113" y="115888"/>
            <a:ext cx="6840537" cy="519112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>
                <a:solidFill>
                  <a:srgbClr val="FF9900"/>
                </a:solidFill>
                <a:latin typeface="Arial"/>
              </a:rPr>
              <a:t>Разнообразные виды эритем</a:t>
            </a:r>
            <a:endParaRPr/>
          </a:p>
        </p:txBody>
      </p:sp>
      <p:sp>
        <p:nvSpPr>
          <p:cNvPr id="6" name="Text Box 4" hidden="0"/>
          <p:cNvSpPr>
            <a:spLocks noAdjustHandles="0" noChangeArrowheads="0"/>
          </p:cNvSpPr>
          <p:nvPr isPhoto="0" userDrawn="0"/>
        </p:nvSpPr>
        <p:spPr bwMode="auto">
          <a:xfrm>
            <a:off x="231775" y="949325"/>
            <a:ext cx="1841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endParaRPr lang="ru-RU" sz="2800" b="0">
              <a:latin typeface="Arial"/>
            </a:endParaRPr>
          </a:p>
        </p:txBody>
      </p:sp>
      <p:pic>
        <p:nvPicPr>
          <p:cNvPr id="7" name="Picture 5" hidden="0"/>
          <p:cNvPicPr>
            <a:picLocks noChangeAspect="1" noChangeArrowheads="1"/>
          </p:cNvPicPr>
          <p:nvPr isPhoto="0" userDrawn="0"/>
        </p:nvPicPr>
        <p:blipFill>
          <a:blip r:embed="rId2">
            <a:lum bright="-12000" contrast="24000"/>
          </a:blip>
          <a:stretch/>
        </p:blipFill>
        <p:spPr bwMode="auto">
          <a:xfrm>
            <a:off x="2124075" y="908050"/>
            <a:ext cx="4824413" cy="25209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" name="Text Box 6" hidden="0"/>
          <p:cNvSpPr>
            <a:spLocks noAdjustHandles="0" noChangeArrowheads="0"/>
          </p:cNvSpPr>
          <p:nvPr isPhoto="0" userDrawn="0"/>
        </p:nvSpPr>
        <p:spPr bwMode="auto">
          <a:xfrm>
            <a:off x="4984750" y="588963"/>
            <a:ext cx="1841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endParaRPr lang="ru-RU" sz="2800" b="0">
              <a:latin typeface="Arial"/>
            </a:endParaRPr>
          </a:p>
        </p:txBody>
      </p:sp>
      <p:sp>
        <p:nvSpPr>
          <p:cNvPr id="9" name="Text Box 7" hidden="0"/>
          <p:cNvSpPr>
            <a:spLocks noAdjustHandles="0" noChangeArrowheads="0"/>
          </p:cNvSpPr>
          <p:nvPr isPhoto="0" userDrawn="0"/>
        </p:nvSpPr>
        <p:spPr bwMode="auto">
          <a:xfrm>
            <a:off x="447675" y="3829050"/>
            <a:ext cx="1841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endParaRPr lang="ru-RU" sz="2800" b="0">
              <a:latin typeface="Arial"/>
            </a:endParaRPr>
          </a:p>
        </p:txBody>
      </p:sp>
      <p:pic>
        <p:nvPicPr>
          <p:cNvPr id="10" name="Picture 8" hidden="0"/>
          <p:cNvPicPr>
            <a:picLocks noChangeAspect="1" noChangeArrowheads="1"/>
          </p:cNvPicPr>
          <p:nvPr isPhoto="0" userDrawn="0"/>
        </p:nvPicPr>
        <p:blipFill>
          <a:blip r:embed="rId3">
            <a:lum bright="-12000" contrast="18000"/>
          </a:blip>
          <a:srcRect l="1923" t="0" r="0" b="0"/>
          <a:stretch/>
        </p:blipFill>
        <p:spPr bwMode="auto">
          <a:xfrm>
            <a:off x="2124075" y="3644900"/>
            <a:ext cx="4824413" cy="29527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1" name="Text Box 9" hidden="0"/>
          <p:cNvSpPr>
            <a:spLocks noAdjustHandles="0" noChangeArrowheads="0"/>
          </p:cNvSpPr>
          <p:nvPr isPhoto="0" userDrawn="0"/>
        </p:nvSpPr>
        <p:spPr bwMode="auto">
          <a:xfrm>
            <a:off x="4624388" y="3684588"/>
            <a:ext cx="1841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endParaRPr lang="ru-RU" sz="2800" b="0">
              <a:latin typeface="Arial"/>
            </a:endParaRPr>
          </a:p>
        </p:txBody>
      </p:sp>
      <p:sp>
        <p:nvSpPr>
          <p:cNvPr id="12" name="Text Box 10" hidden="0"/>
          <p:cNvSpPr>
            <a:spLocks noAdjustHandles="0" noChangeArrowheads="0"/>
          </p:cNvSpPr>
          <p:nvPr isPhoto="0" userDrawn="0"/>
        </p:nvSpPr>
        <p:spPr bwMode="auto">
          <a:xfrm>
            <a:off x="10817224" y="2173288"/>
            <a:ext cx="1841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endParaRPr lang="ru-RU" sz="2800" b="0">
              <a:latin typeface="Arial"/>
            </a:endParaRPr>
          </a:p>
        </p:txBody>
      </p:sp>
      <p:sp>
        <p:nvSpPr>
          <p:cNvPr id="13" name="Text Box 11" hidden="0"/>
          <p:cNvSpPr>
            <a:spLocks noAdjustHandles="0" noChangeArrowheads="0"/>
          </p:cNvSpPr>
          <p:nvPr isPhoto="0" userDrawn="0"/>
        </p:nvSpPr>
        <p:spPr bwMode="auto">
          <a:xfrm>
            <a:off x="4695825" y="3397250"/>
            <a:ext cx="1841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endParaRPr lang="ru-RU" sz="2800" b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2" descr="File:Erythema migrans - erythematous rash in Lyme disease - PHIL 9875.jpg" hidden="0">
            <a:hlinkClick r:id="rId2"/>
          </p:cNvPr>
          <p:cNvPicPr>
            <a:picLocks noChangeAspect="1" noChangeArrowheads="1"/>
          </p:cNvPicPr>
          <p:nvPr isPhoto="0" userDrawn="0"/>
        </p:nvPicPr>
        <p:blipFill>
          <a:blip r:embed="rId3"/>
          <a:stretch/>
        </p:blipFill>
        <p:spPr bwMode="auto">
          <a:xfrm>
            <a:off x="611560" y="620688"/>
            <a:ext cx="4176464" cy="4464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КБ1" hidden="0"/>
          <p:cNvPicPr>
            <a:picLocks noChangeAspect="1" noChangeArrowheads="1"/>
          </p:cNvPicPr>
          <p:nvPr isPhoto="0" userDrawn="0"/>
        </p:nvPicPr>
        <p:blipFill>
          <a:blip r:embed="rId4"/>
          <a:stretch/>
        </p:blipFill>
        <p:spPr bwMode="auto">
          <a:xfrm>
            <a:off x="5292080" y="620688"/>
            <a:ext cx="3312368" cy="4536504"/>
          </a:xfrm>
          <a:prstGeom prst="rect">
            <a:avLst/>
          </a:prstGeom>
          <a:noFill/>
          <a:ln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6" hidden="0"/>
          <p:cNvPicPr>
            <a:picLocks noChangeAspect="1" noChangeArrowheads="1"/>
          </p:cNvPicPr>
          <p:nvPr isPhoto="0" userDrawn="0"/>
        </p:nvPicPr>
        <p:blipFill>
          <a:blip r:embed="rId2">
            <a:lum bright="-12000" contrast="18000"/>
          </a:blip>
          <a:srcRect l="0" t="0" r="12001" b="0"/>
          <a:stretch/>
        </p:blipFill>
        <p:spPr bwMode="auto">
          <a:xfrm>
            <a:off x="1403649" y="260350"/>
            <a:ext cx="5544840" cy="45354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457200" y="274638"/>
            <a:ext cx="8229600" cy="706090"/>
          </a:xfrm>
          <a:prstGeom prst="rect">
            <a:avLst/>
          </a:prstGeom>
          <a:solidFill>
            <a:srgbClr val="FFFF00"/>
          </a:solidFill>
        </p:spPr>
        <p:txBody>
          <a:bodyPr>
            <a:normAutofit/>
          </a:bodyPr>
          <a:lstStyle/>
          <a:p>
            <a:pPr>
              <a:defRPr/>
            </a:pPr>
            <a:r>
              <a:rPr lang="ru-RU" sz="3200">
                <a:solidFill>
                  <a:srgbClr val="800000"/>
                </a:solidFill>
              </a:rPr>
              <a:t>Стадия 2 (диссеминированной инфекции)</a:t>
            </a:r>
            <a:endParaRPr lang="ru-RU" sz="3200"/>
          </a:p>
        </p:txBody>
      </p:sp>
      <p:sp>
        <p:nvSpPr>
          <p:cNvPr id="5" name="Прямоугольник 2" hidden="0"/>
          <p:cNvSpPr/>
          <p:nvPr isPhoto="0" userDrawn="0"/>
        </p:nvSpPr>
        <p:spPr bwMode="auto">
          <a:xfrm>
            <a:off x="251520" y="1268760"/>
            <a:ext cx="8640960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/>
              <a:buChar char="v"/>
              <a:defRPr/>
            </a:pPr>
            <a:r>
              <a:rPr lang="ru-RU" sz="2400"/>
              <a:t> Для этой фазы заболевания характерно  дальнейшее поражение кожи (множественные эритемы, доброкачественная </a:t>
            </a:r>
            <a:r>
              <a:rPr lang="ru-RU" sz="2400"/>
              <a:t>лимфоцитома</a:t>
            </a:r>
            <a:r>
              <a:rPr lang="ru-RU" sz="2400"/>
              <a:t>);  острое органное поражение нервной системы (</a:t>
            </a:r>
            <a:r>
              <a:rPr lang="ru-RU" sz="2400"/>
              <a:t>нейроборрелиоз</a:t>
            </a:r>
            <a:r>
              <a:rPr lang="ru-RU" sz="2400"/>
              <a:t>),  внутренних органов (сердца, суставов, печени) и органа зрения  (</a:t>
            </a:r>
            <a:r>
              <a:rPr lang="ru-RU" sz="2400"/>
              <a:t>офтальмоборрелиоз</a:t>
            </a:r>
            <a:r>
              <a:rPr lang="ru-RU" sz="2400"/>
              <a:t>).</a:t>
            </a:r>
            <a:endParaRPr/>
          </a:p>
          <a:p>
            <a:pPr>
              <a:buFont typeface="Wingdings"/>
              <a:buChar char="v"/>
              <a:defRPr/>
            </a:pPr>
            <a:r>
              <a:rPr lang="ru-RU" sz="2400"/>
              <a:t> Вторая стадия ЛБ развивается через 2-10 </a:t>
            </a:r>
            <a:r>
              <a:rPr lang="ru-RU" sz="2400"/>
              <a:t>нед</a:t>
            </a:r>
            <a:r>
              <a:rPr lang="ru-RU" sz="2400"/>
              <a:t>. после острого периода.</a:t>
            </a:r>
            <a:r>
              <a:rPr lang="ru-RU" sz="2800"/>
              <a:t>  </a:t>
            </a:r>
            <a:endParaRPr/>
          </a:p>
          <a:p>
            <a:pPr>
              <a:buFont typeface="Wingdings"/>
              <a:buChar char="v"/>
              <a:defRPr/>
            </a:pPr>
            <a:r>
              <a:rPr lang="ru-RU" sz="2800"/>
              <a:t> </a:t>
            </a:r>
            <a:r>
              <a:rPr lang="ru-RU" sz="2400"/>
              <a:t>Во </a:t>
            </a:r>
            <a:r>
              <a:rPr lang="en-US" sz="2400"/>
              <a:t>II-й </a:t>
            </a:r>
            <a:r>
              <a:rPr lang="en-US" sz="2400"/>
              <a:t>стадии</a:t>
            </a:r>
            <a:r>
              <a:rPr lang="en-US" sz="2400"/>
              <a:t> </a:t>
            </a:r>
            <a:r>
              <a:rPr lang="en-US" sz="2400"/>
              <a:t>могут</a:t>
            </a:r>
            <a:r>
              <a:rPr lang="en-US" sz="2400"/>
              <a:t> </a:t>
            </a:r>
            <a:r>
              <a:rPr lang="en-US" sz="2400"/>
              <a:t>наблюдаться</a:t>
            </a:r>
            <a:r>
              <a:rPr lang="en-US" sz="2400"/>
              <a:t> и </a:t>
            </a:r>
            <a:r>
              <a:rPr lang="en-US" sz="2400"/>
              <a:t>неспецифические</a:t>
            </a:r>
            <a:r>
              <a:rPr lang="en-US" sz="2400"/>
              <a:t> </a:t>
            </a:r>
            <a:r>
              <a:rPr lang="en-US" sz="2400"/>
              <a:t>пора</a:t>
            </a:r>
            <a:r>
              <a:rPr lang="ru-RU" sz="2400"/>
              <a:t>-</a:t>
            </a:r>
            <a:r>
              <a:rPr lang="en-US" sz="2400"/>
              <a:t>жения</a:t>
            </a:r>
            <a:r>
              <a:rPr lang="en-US" sz="2400"/>
              <a:t> </a:t>
            </a:r>
            <a:r>
              <a:rPr lang="en-US" sz="2400"/>
              <a:t>кожи</a:t>
            </a:r>
            <a:r>
              <a:rPr lang="ru-RU" sz="2400"/>
              <a:t> в виде:  острой узловатой эритемы,  </a:t>
            </a:r>
            <a:r>
              <a:rPr lang="ru-RU" sz="2400"/>
              <a:t>панникулита</a:t>
            </a:r>
            <a:r>
              <a:rPr lang="ru-RU" sz="2400"/>
              <a:t>, </a:t>
            </a:r>
            <a:endParaRPr/>
          </a:p>
          <a:p>
            <a:pPr>
              <a:defRPr/>
            </a:pPr>
            <a:r>
              <a:rPr lang="ru-RU" sz="2400"/>
              <a:t> распространенных </a:t>
            </a:r>
            <a:r>
              <a:rPr lang="ru-RU" sz="2400"/>
              <a:t>капиляритов</a:t>
            </a:r>
            <a:endParaRPr lang="ru-RU" sz="24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457200" y="274638"/>
            <a:ext cx="8229600" cy="634082"/>
          </a:xfrm>
          <a:prstGeom prst="rect">
            <a:avLst/>
          </a:prstGeom>
          <a:solidFill>
            <a:srgbClr val="FFFF00"/>
          </a:solidFill>
        </p:spPr>
        <p:txBody>
          <a:bodyPr>
            <a:normAutofit/>
          </a:bodyPr>
          <a:lstStyle/>
          <a:p>
            <a:pPr>
              <a:defRPr/>
            </a:pPr>
            <a:r>
              <a:rPr lang="ru-RU" sz="3200"/>
              <a:t>Множественные эритемы</a:t>
            </a:r>
            <a:endParaRPr lang="ru-RU" sz="3200"/>
          </a:p>
        </p:txBody>
      </p:sp>
      <p:sp>
        <p:nvSpPr>
          <p:cNvPr id="5" name="Прямоугольник 2" hidden="0"/>
          <p:cNvSpPr/>
          <p:nvPr isPhoto="0" userDrawn="0"/>
        </p:nvSpPr>
        <p:spPr bwMode="auto">
          <a:xfrm>
            <a:off x="251520" y="836712"/>
            <a:ext cx="856895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/>
              <a:t>Новые очаги мигрирующей эритемы  в отличие от первичной растут медленнее, меньше по размеру , бледнее, в центре отсутствует след от  присасывания  клеща</a:t>
            </a:r>
            <a:endParaRPr/>
          </a:p>
          <a:p>
            <a:pPr>
              <a:defRPr/>
            </a:pPr>
            <a:endParaRPr lang="ru-RU" sz="2400"/>
          </a:p>
        </p:txBody>
      </p:sp>
      <p:pic>
        <p:nvPicPr>
          <p:cNvPr id="6" name="Picture 2" descr="http://www.infectology.ru/nosology/infectious/tick_borne/lyme%202.jpg" hidden="0"/>
          <p:cNvPicPr>
            <a:picLocks noChangeAspect="1" noChangeArrowheads="1"/>
          </p:cNvPicPr>
          <p:nvPr isPhoto="0" userDrawn="0"/>
        </p:nvPicPr>
        <p:blipFill>
          <a:blip r:embed="rId2"/>
          <a:stretch/>
        </p:blipFill>
        <p:spPr bwMode="auto">
          <a:xfrm>
            <a:off x="323528" y="2132856"/>
            <a:ext cx="3960440" cy="4536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hidden="0"/>
          <p:cNvPicPr>
            <a:picLocks noChangeAspect="1" noChangeArrowheads="1"/>
          </p:cNvPicPr>
          <p:nvPr isPhoto="0" userDrawn="0"/>
        </p:nvPicPr>
        <p:blipFill>
          <a:blip r:embed="rId3">
            <a:lum bright="-6000" contrast="30000"/>
          </a:blip>
          <a:stretch/>
        </p:blipFill>
        <p:spPr bwMode="auto">
          <a:xfrm>
            <a:off x="4644008" y="2204864"/>
            <a:ext cx="4176464" cy="432048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457200" y="188640"/>
            <a:ext cx="8229600" cy="648072"/>
          </a:xfrm>
          <a:prstGeom prst="rect">
            <a:avLst/>
          </a:prstGeom>
          <a:solidFill>
            <a:srgbClr val="FFFF00"/>
          </a:solidFill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sz="3200"/>
              <a:t>Доброкачественная </a:t>
            </a:r>
            <a:r>
              <a:rPr lang="ru-RU" sz="3200"/>
              <a:t>лимфоцитома</a:t>
            </a:r>
            <a:r>
              <a:rPr lang="ru-RU" sz="3200"/>
              <a:t>  (</a:t>
            </a:r>
            <a:r>
              <a:rPr lang="ru-RU" sz="3200"/>
              <a:t>лимфаденоз</a:t>
            </a:r>
            <a:r>
              <a:rPr lang="ru-RU" sz="3200"/>
              <a:t> кожи) </a:t>
            </a:r>
            <a:endParaRPr lang="ru-RU" sz="3200"/>
          </a:p>
        </p:txBody>
      </p:sp>
      <p:sp>
        <p:nvSpPr>
          <p:cNvPr id="5" name="Прямоугольник 2" hidden="0"/>
          <p:cNvSpPr/>
          <p:nvPr isPhoto="0" userDrawn="0"/>
        </p:nvSpPr>
        <p:spPr bwMode="auto">
          <a:xfrm>
            <a:off x="179512" y="1196752"/>
            <a:ext cx="878497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/>
              <a:t>Плотное на ощупь образование багрово-синюшного цвета, болезненные при пальпации, наиболее часто локализуется на мочке уха или ареоле соска, очаги существуют длительно (несколько месяцев даже на фоне антибактериальной терапии), разрешаются самопроизвольно, без атрофии</a:t>
            </a:r>
            <a:endParaRPr/>
          </a:p>
          <a:p>
            <a:pPr>
              <a:defRPr/>
            </a:pPr>
            <a:endParaRPr lang="ru-RU" sz="2400"/>
          </a:p>
        </p:txBody>
      </p:sp>
      <p:pic>
        <p:nvPicPr>
          <p:cNvPr id="6" name="Picture 4" hidden="0"/>
          <p:cNvPicPr>
            <a:picLocks noChangeAspect="1" noChangeArrowheads="1"/>
          </p:cNvPicPr>
          <p:nvPr isPhoto="0" userDrawn="0"/>
        </p:nvPicPr>
        <p:blipFill>
          <a:blip r:embed="rId2">
            <a:lum bright="-6000" contrast="12000"/>
          </a:blip>
          <a:srcRect l="7249" t="4620" r="9099" b="3049"/>
          <a:stretch/>
        </p:blipFill>
        <p:spPr bwMode="auto">
          <a:xfrm>
            <a:off x="611560" y="3068960"/>
            <a:ext cx="3671118" cy="352861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" name="Picture 3" descr="DSC00781" hidden="0"/>
          <p:cNvPicPr>
            <a:picLocks noChangeAspect="1" noChangeArrowheads="1"/>
          </p:cNvPicPr>
          <p:nvPr isPhoto="0" userDrawn="0"/>
        </p:nvPicPr>
        <p:blipFill>
          <a:blip r:embed="rId3">
            <a:lum bright="-12000" contrast="12000"/>
          </a:blip>
          <a:stretch/>
        </p:blipFill>
        <p:spPr bwMode="auto">
          <a:xfrm>
            <a:off x="5148064" y="3068960"/>
            <a:ext cx="3455541" cy="345638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2" descr="http://upload.wikimedia.org/wikipedia/commons/thumb/c/c3/Borrelial_lymphocytoma.jpg/220px-Borrelial_lymphocytoma.jpg" hidden="0">
            <a:hlinkClick r:id="rId2"/>
          </p:cNvPr>
          <p:cNvPicPr>
            <a:picLocks noChangeAspect="1" noChangeArrowheads="1"/>
          </p:cNvPicPr>
          <p:nvPr isPhoto="0" userDrawn="0"/>
        </p:nvPicPr>
        <p:blipFill>
          <a:blip r:embed="rId3"/>
          <a:stretch/>
        </p:blipFill>
        <p:spPr bwMode="auto">
          <a:xfrm>
            <a:off x="323528" y="332656"/>
            <a:ext cx="4032448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Лимфоцитома кожи" hidden="0"/>
          <p:cNvPicPr>
            <a:picLocks noChangeAspect="1" noChangeArrowheads="1"/>
          </p:cNvPicPr>
          <p:nvPr isPhoto="0" userDrawn="0"/>
        </p:nvPicPr>
        <p:blipFill>
          <a:blip r:embed="rId4"/>
          <a:stretch/>
        </p:blipFill>
        <p:spPr bwMode="auto">
          <a:xfrm>
            <a:off x="5076056" y="260648"/>
            <a:ext cx="3888160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Прямоугольник 1" hidden="0"/>
          <p:cNvSpPr/>
          <p:nvPr isPhoto="0" userDrawn="0"/>
        </p:nvSpPr>
        <p:spPr bwMode="auto">
          <a:xfrm>
            <a:off x="179512" y="260648"/>
            <a:ext cx="8964488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/>
              <a:buChar char="v"/>
              <a:defRPr/>
            </a:pPr>
            <a:r>
              <a:rPr lang="ru-RU" sz="2400"/>
              <a:t> В  случае  ведущего  поражения  нервной системы  при  ЛБ  заболевание  носит название</a:t>
            </a:r>
            <a:r>
              <a:rPr lang="ru-RU" sz="2400">
                <a:solidFill>
                  <a:srgbClr val="FFFF99"/>
                </a:solidFill>
              </a:rPr>
              <a:t>   </a:t>
            </a:r>
            <a:r>
              <a:rPr lang="ru-RU" sz="2400">
                <a:solidFill>
                  <a:srgbClr val="FF0000"/>
                </a:solidFill>
              </a:rPr>
              <a:t>«</a:t>
            </a:r>
            <a:r>
              <a:rPr lang="ru-RU" sz="2400">
                <a:solidFill>
                  <a:srgbClr val="FF0000"/>
                </a:solidFill>
              </a:rPr>
              <a:t>нейроборрелиоз</a:t>
            </a:r>
            <a:r>
              <a:rPr lang="ru-RU" sz="2400">
                <a:solidFill>
                  <a:srgbClr val="FF0000"/>
                </a:solidFill>
              </a:rPr>
              <a:t>»</a:t>
            </a:r>
            <a:r>
              <a:rPr lang="ru-RU" sz="2400"/>
              <a:t>.  Характерно  сочетанное поражение центральной и периферической НС. Частота   неврологических нарушений   при  ЛБ  составляет  около 15-20%. Неврологические проявления при ЛБ довольно разнообразны, но  чаще всего наблюдается три  вида поражений нервной системы: </a:t>
            </a:r>
            <a:r>
              <a:rPr lang="ru-RU" sz="2400">
                <a:solidFill>
                  <a:srgbClr val="FF0000"/>
                </a:solidFill>
              </a:rPr>
              <a:t>радикулоневриты</a:t>
            </a:r>
            <a:r>
              <a:rPr lang="ru-RU" sz="2400">
                <a:solidFill>
                  <a:srgbClr val="FF0000"/>
                </a:solidFill>
              </a:rPr>
              <a:t>, невриты черепных (лицевых) нервов и </a:t>
            </a:r>
            <a:r>
              <a:rPr lang="ru-RU" sz="2400">
                <a:solidFill>
                  <a:srgbClr val="FF0000"/>
                </a:solidFill>
              </a:rPr>
              <a:t>менингоэнценфалиты</a:t>
            </a:r>
            <a:r>
              <a:rPr lang="ru-RU" sz="2400">
                <a:solidFill>
                  <a:srgbClr val="FF0000"/>
                </a:solidFill>
              </a:rPr>
              <a:t> . </a:t>
            </a:r>
            <a:endParaRPr/>
          </a:p>
          <a:p>
            <a:pPr>
              <a:buFont typeface="Wingdings"/>
              <a:buChar char="v"/>
              <a:defRPr/>
            </a:pPr>
            <a:r>
              <a:rPr lang="ru-RU" sz="2400"/>
              <a:t>  Вначале появляется </a:t>
            </a:r>
            <a:r>
              <a:rPr lang="ru-RU" sz="2400"/>
              <a:t>полирадикулопатия</a:t>
            </a:r>
            <a:r>
              <a:rPr lang="ru-RU" sz="2400"/>
              <a:t> (боли), </a:t>
            </a:r>
            <a:r>
              <a:rPr lang="ru-RU" sz="2400"/>
              <a:t>полиневропа-тия</a:t>
            </a:r>
            <a:r>
              <a:rPr lang="ru-RU" sz="2400"/>
              <a:t>  (жжение, нарушение  чувствительности), поражение 8 пары ЧМН (вестибулярные расстройства, шум в ушах), затем присоединяются парезы периферических нервов </a:t>
            </a:r>
            <a:endParaRPr/>
          </a:p>
          <a:p>
            <a:pPr>
              <a:buFont typeface="Wingdings"/>
              <a:buChar char="v"/>
              <a:defRPr/>
            </a:pPr>
            <a:r>
              <a:rPr lang="ru-RU" sz="2400"/>
              <a:t> Уже на ранних этапах болезни могут появляться симптомы менингита, небольшие </a:t>
            </a:r>
            <a:r>
              <a:rPr lang="ru-RU" sz="2400"/>
              <a:t>энцефалитические</a:t>
            </a:r>
            <a:r>
              <a:rPr lang="ru-RU" sz="2400"/>
              <a:t> изменения, невриты черепных нервов      (включая двусторонний паралич лицевого нерва),  мононеврит  или миелит, как в отдельности так и в различных сочетаниях</a:t>
            </a:r>
            <a:endParaRPr/>
          </a:p>
          <a:p>
            <a:pPr>
              <a:buFont typeface="Wingdings"/>
              <a:buChar char="v"/>
              <a:defRPr/>
            </a:pPr>
            <a:endParaRPr lang="ru-RU" sz="24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 Box 2" hidden="0"/>
          <p:cNvSpPr>
            <a:spLocks noAdjustHandles="0" noChangeArrowheads="0"/>
          </p:cNvSpPr>
          <p:nvPr isPhoto="0" userDrawn="0"/>
        </p:nvSpPr>
        <p:spPr bwMode="auto">
          <a:xfrm>
            <a:off x="4643438" y="0"/>
            <a:ext cx="1841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endParaRPr lang="ru-RU" sz="2800" b="0">
              <a:latin typeface="Arial"/>
            </a:endParaRPr>
          </a:p>
        </p:txBody>
      </p:sp>
      <p:sp>
        <p:nvSpPr>
          <p:cNvPr id="5" name="Text Box 3" hidden="0"/>
          <p:cNvSpPr>
            <a:spLocks noAdjustHandles="0" noChangeArrowheads="0"/>
          </p:cNvSpPr>
          <p:nvPr isPhoto="0" userDrawn="0"/>
        </p:nvSpPr>
        <p:spPr bwMode="auto">
          <a:xfrm>
            <a:off x="1187450" y="63500"/>
            <a:ext cx="62642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/>
              <a:t>Пациентка с нейроборрелиозом</a:t>
            </a:r>
            <a:endParaRPr/>
          </a:p>
        </p:txBody>
      </p:sp>
      <p:pic>
        <p:nvPicPr>
          <p:cNvPr id="6" name="Picture 4" hidden="0"/>
          <p:cNvPicPr>
            <a:picLocks noChangeAspect="1" noChangeArrowheads="1"/>
          </p:cNvPicPr>
          <p:nvPr isPhoto="0" userDrawn="0"/>
        </p:nvPicPr>
        <p:blipFill>
          <a:blip r:embed="rId2">
            <a:lum bright="-6000" contrast="30000"/>
          </a:blip>
          <a:stretch/>
        </p:blipFill>
        <p:spPr bwMode="auto">
          <a:xfrm>
            <a:off x="2555875" y="692150"/>
            <a:ext cx="3529013" cy="4752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" name="Text Box 5" hidden="0"/>
          <p:cNvSpPr>
            <a:spLocks noAdjustHandles="0" noChangeArrowheads="0"/>
          </p:cNvSpPr>
          <p:nvPr isPhoto="0" userDrawn="0"/>
        </p:nvSpPr>
        <p:spPr bwMode="auto">
          <a:xfrm>
            <a:off x="0" y="5589588"/>
            <a:ext cx="9144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000"/>
              <a:t>Пациентка с парезом левой руки. Невозможность поднять руку до горизонтали.</a:t>
            </a:r>
            <a:r>
              <a:rPr lang="en-US" sz="2000"/>
              <a:t> </a:t>
            </a:r>
            <a:r>
              <a:rPr lang="ru-RU" sz="2000"/>
              <a:t>Парез левой руки в проксимальном отделе.</a:t>
            </a:r>
            <a:endParaRPr/>
          </a:p>
        </p:txBody>
      </p:sp>
      <p:sp>
        <p:nvSpPr>
          <p:cNvPr id="8" name="Rectangle 6" hidden="0"/>
          <p:cNvSpPr>
            <a:spLocks noChangeArrowheads="1"/>
          </p:cNvSpPr>
          <p:nvPr isPhoto="0" userDrawn="0"/>
        </p:nvSpPr>
        <p:spPr bwMode="auto">
          <a:xfrm>
            <a:off x="0" y="2514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 Box 2" hidden="0"/>
          <p:cNvSpPr>
            <a:spLocks noAdjustHandles="0" noChangeArrowheads="0"/>
          </p:cNvSpPr>
          <p:nvPr isPhoto="0" userDrawn="0"/>
        </p:nvSpPr>
        <p:spPr bwMode="auto">
          <a:xfrm>
            <a:off x="519113" y="63976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endParaRPr lang="ru-RU" b="0">
              <a:latin typeface="Arial"/>
            </a:endParaRPr>
          </a:p>
        </p:txBody>
      </p:sp>
      <p:graphicFrame>
        <p:nvGraphicFramePr>
          <p:cNvPr id="0" name=""/>
          <p:cNvGraphicFramePr>
            <a:graphicFrameLocks xmlns:a="http://schemas.openxmlformats.org/drawingml/2006/main" noChangeAspect="1"/>
          </p:cNvGraphicFramePr>
          <p:nvPr>
            <p:extLst>
              <p:ext uri="{D42A27DB-BD31-4B8C-83A1-F6EECF244321}">
                <p14:modId xmlns:p14="http://schemas.microsoft.com/office/powerpoint/2010/main" val="2157879785"/>
              </p:ext>
            </p:extLst>
          </p:nvPr>
        </p:nvGraphicFramePr>
        <p:xfrm>
          <a:off x="1835150" y="836613"/>
          <a:ext cx="4897438" cy="4679950"/>
        </p:xfrm>
        <a:graphic>
          <a:graphicData uri="http://schemas.openxmlformats.org/presentationml/2006/ole">
            <p:oleObj name="oleObj" r:id="rId3" imgW="13421995" imgH="13688695" progId="">
              <p:embed/>
              <p:pic>
                <p:nvPicPr>
                  <p:cNvPr id="5" name="" hidden="0"/>
                  <p:cNvPicPr/>
                  <p:nvPr isPhoto="0" userDrawn="0"/>
                </p:nvPicPr>
                <p:blipFill>
                  <a:blip r:embed="rId2"/>
                  <a:stretch/>
                </p:blipFill>
                <p:spPr bwMode="auto">
                  <a:xfrm>
                    <a:off x="1835150" y="836613"/>
                    <a:ext cx="4897438" cy="4679950"/>
                  </a:xfrm>
                  <a:prstGeom prst="rect">
                    <a:avLst/>
                  </a:prstGeom>
                </p:spPr>
              </p:pic>
            </p:oleObj>
          </a:graphicData>
        </a:graphic>
      </p:graphicFrame>
      <p:sp>
        <p:nvSpPr>
          <p:cNvPr id="6" name="Text Box 4" hidden="0"/>
          <p:cNvSpPr>
            <a:spLocks noAdjustHandles="0" noChangeArrowheads="0"/>
          </p:cNvSpPr>
          <p:nvPr isPhoto="0" userDrawn="0"/>
        </p:nvSpPr>
        <p:spPr bwMode="auto">
          <a:xfrm>
            <a:off x="611188" y="5734050"/>
            <a:ext cx="835342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/>
              <a:t>Пациент с парезом дистального отдела правой руки.</a:t>
            </a:r>
            <a:endParaRPr lang="en-US" sz="2400"/>
          </a:p>
          <a:p>
            <a:pPr algn="ctr">
              <a:defRPr/>
            </a:pPr>
            <a:r>
              <a:rPr lang="ru-RU" sz="2400"/>
              <a:t> Невозможность сжать больную руку в кулак.</a:t>
            </a:r>
            <a:endParaRPr/>
          </a:p>
        </p:txBody>
      </p:sp>
      <p:sp>
        <p:nvSpPr>
          <p:cNvPr id="7" name="Text Box 5" hidden="0"/>
          <p:cNvSpPr>
            <a:spLocks noAdjustHandles="0" noChangeArrowheads="0"/>
          </p:cNvSpPr>
          <p:nvPr isPhoto="0" userDrawn="0"/>
        </p:nvSpPr>
        <p:spPr bwMode="auto">
          <a:xfrm flipH="1">
            <a:off x="1331913" y="136525"/>
            <a:ext cx="619283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2000">
                <a:solidFill>
                  <a:srgbClr val="FF9900"/>
                </a:solidFill>
                <a:latin typeface="Arial"/>
              </a:rPr>
              <a:t>      </a:t>
            </a:r>
            <a:r>
              <a:rPr lang="ru-RU" sz="2800"/>
              <a:t>Пациент с нейроборрелиозом</a:t>
            </a:r>
            <a:endParaRPr lang="ru-RU" sz="2800" b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 Box 2" hidden="0"/>
          <p:cNvSpPr>
            <a:spLocks noAdjustHandles="0" noChangeArrowheads="0"/>
          </p:cNvSpPr>
          <p:nvPr isPhoto="0" userDrawn="0"/>
        </p:nvSpPr>
        <p:spPr bwMode="auto">
          <a:xfrm>
            <a:off x="303213" y="0"/>
            <a:ext cx="8589962" cy="523220"/>
          </a:xfrm>
          <a:prstGeom prst="rect">
            <a:avLst/>
          </a:prstGeom>
          <a:solidFill>
            <a:srgbClr val="FFFF00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800">
                <a:solidFill>
                  <a:srgbClr val="FF00FF"/>
                </a:solidFill>
                <a:latin typeface="Arial"/>
              </a:rPr>
              <a:t>        </a:t>
            </a:r>
            <a:r>
              <a:rPr lang="ru-RU" sz="2800">
                <a:solidFill>
                  <a:srgbClr val="800000"/>
                </a:solidFill>
                <a:latin typeface="Arial"/>
              </a:rPr>
              <a:t>Заболевания, передающиеся клещами</a:t>
            </a:r>
            <a:endParaRPr/>
          </a:p>
        </p:txBody>
      </p:sp>
      <p:sp>
        <p:nvSpPr>
          <p:cNvPr id="5" name="Text Box 3" hidden="0"/>
          <p:cNvSpPr>
            <a:spLocks noAdjustHandles="0" noChangeArrowheads="0"/>
          </p:cNvSpPr>
          <p:nvPr isPhoto="0" userDrawn="0"/>
        </p:nvSpPr>
        <p:spPr bwMode="auto">
          <a:xfrm>
            <a:off x="663575" y="1431925"/>
            <a:ext cx="184150" cy="36671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>
              <a:defRPr/>
            </a:pPr>
            <a:endParaRPr lang="ru-RU" b="0">
              <a:latin typeface="Arial"/>
            </a:endParaRPr>
          </a:p>
        </p:txBody>
      </p:sp>
      <p:graphicFrame>
        <p:nvGraphicFramePr>
          <p:cNvPr id="6" name="Group 154" hidden="0"/>
          <p:cNvGraphicFramePr>
            <a:graphicFrameLocks xmlns:a="http://schemas.openxmlformats.org/drawingml/2006/main" noGrp="1"/>
          </p:cNvGraphicFramePr>
          <p:nvPr isPhoto="0" userDrawn="0"/>
        </p:nvGraphicFramePr>
        <p:xfrm>
          <a:off x="395536" y="620688"/>
          <a:ext cx="8497888" cy="6018531"/>
        </p:xfrm>
        <a:graphic>
          <a:graphicData uri="http://schemas.openxmlformats.org/drawingml/2006/table">
            <a:tbl>
              <a:tblPr firstRow="0" firstCol="0" lastRow="0" lastCol="0" bandRow="0" bandCol="0"/>
              <a:tblGrid>
                <a:gridCol w="4464174"/>
                <a:gridCol w="4033714"/>
              </a:tblGrid>
              <a:tr h="219074">
                <a:tc>
                  <a:txBody>
                    <a:bodyPr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2400" b="1" i="0" u="none" strike="noStrike" cap="none">
                          <a:ln>
                            <a:noFill/>
                          </a:ln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        </a:t>
                      </a:r>
                      <a:r>
                        <a:rPr lang="ru-RU" sz="2800" b="1" i="0" u="none" strike="noStrike" cap="none">
                          <a:ln>
                            <a:noFill/>
                          </a:ln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Форма     болезни</a:t>
                      </a:r>
                      <a:r>
                        <a:rPr lang="ru-RU" sz="2800" b="0" i="0" u="none" strike="noStrike" cap="none">
                          <a:ln>
                            <a:noFill/>
                          </a:ln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 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2400" b="0" i="0" u="none" strike="noStrike" cap="none">
                          <a:ln>
                            <a:noFill/>
                          </a:ln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               </a:t>
                      </a:r>
                      <a:r>
                        <a:rPr lang="ru-RU" sz="2400" b="1" i="0" u="none" strike="noStrike" cap="none">
                          <a:ln>
                            <a:noFill/>
                          </a:ln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Возбудитель</a:t>
                      </a:r>
                      <a:r>
                        <a:rPr lang="ru-RU" sz="2800" b="0" i="0" u="none" strike="noStrike" cap="none">
                          <a:ln>
                            <a:noFill/>
                          </a:ln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 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noFill/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</a:tr>
              <a:tr h="561975">
                <a:tc>
                  <a:txBody>
                    <a:bodyPr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2400" b="1" i="0" u="none" strike="noStrike" cap="none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 Клещевой энцефалит</a:t>
                      </a:r>
                      <a:endParaRPr lang="ru-RU" sz="2400" b="1" i="1" u="none" strike="noStrike" cap="none">
                        <a:ln>
                          <a:noFill/>
                        </a:ln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2400" b="1" i="1" u="none" strike="noStrike" cap="none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            вирус  КЭ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noFill/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</a:tr>
              <a:tr h="660399">
                <a:tc>
                  <a:txBody>
                    <a:bodyPr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2400" b="1" i="0" u="none" strike="noStrike" cap="none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   </a:t>
                      </a:r>
                      <a:r>
                        <a:rPr lang="ru-RU" sz="2400" b="1" i="0" u="none" strike="noStrike" cap="none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Лайм-боррелиоз</a:t>
                      </a:r>
                      <a:r>
                        <a:rPr lang="ru-RU" sz="2400" b="1" i="0" u="none" strike="noStrike" cap="none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2400" b="1" i="1" u="none" strike="noStrike" cap="none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2400" b="1" i="1" u="none" strike="noStrike" cap="none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     </a:t>
                      </a:r>
                      <a:r>
                        <a:rPr lang="en-US" sz="2400" b="1" i="1" u="none" strike="noStrike" cap="none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Borrelia</a:t>
                      </a:r>
                      <a:r>
                        <a:rPr lang="en-US" sz="2400" b="1" i="1" u="none" strike="noStrike" cap="none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2400" b="1" i="1" u="none" strike="noStrike" cap="none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burgdorferi</a:t>
                      </a:r>
                      <a:r>
                        <a:rPr lang="ru-RU" sz="2400" b="1" i="0" u="none" strike="noStrike" cap="none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noFill/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</a:tr>
              <a:tr h="665162">
                <a:tc>
                  <a:txBody>
                    <a:bodyPr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400" b="1" i="0" u="none" strike="noStrike" cap="none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      </a:t>
                      </a:r>
                      <a:r>
                        <a:rPr lang="ru-RU" sz="2400" b="1" i="0" u="none" strike="noStrike" cap="none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Клещевые риккетсиозы (</a:t>
                      </a:r>
                      <a:r>
                        <a:rPr lang="ru-RU" sz="2400" b="1" i="0" u="none" strike="noStrike" cap="none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эндемич</a:t>
                      </a:r>
                      <a:r>
                        <a:rPr lang="ru-RU" sz="2400" b="1" i="0" u="none" strike="noStrike" cap="none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. возвратный тиф, </a:t>
                      </a:r>
                      <a:r>
                        <a:rPr lang="ru-RU" sz="2400" b="1" i="0" u="none" strike="noStrike" cap="none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Ку-лихорадка</a:t>
                      </a:r>
                      <a:r>
                        <a:rPr lang="ru-RU" sz="2400" b="1" i="0" u="none" strike="noStrike" cap="none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) 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800" b="1" i="1" u="none" strike="noStrike" cap="none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   </a:t>
                      </a:r>
                      <a:r>
                        <a:rPr lang="ru-RU" sz="2800" b="1" i="1" u="none" strike="noStrike" cap="none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   </a:t>
                      </a:r>
                      <a:r>
                        <a:rPr lang="en-US" sz="2400" b="1" i="1" u="none" strike="noStrike" cap="none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Rickettsia</a:t>
                      </a:r>
                      <a:r>
                        <a:rPr lang="ru-RU" sz="2400" b="1" i="1" u="none" strike="noStrike" cap="none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</a:t>
                      </a:r>
                      <a:endParaRPr lang="ru-RU" sz="2800" b="1" i="0" u="none" strike="noStrike" cap="none">
                        <a:ln>
                          <a:noFill/>
                        </a:ln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noFill/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</a:tr>
              <a:tr h="727075">
                <a:tc>
                  <a:txBody>
                    <a:bodyPr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400" b="1" i="0" u="none" strike="noStrike" cap="none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            </a:t>
                      </a:r>
                      <a:r>
                        <a:rPr lang="ru-RU" sz="2400" b="1" i="0" u="none" strike="noStrike" cap="none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Туляремия 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400" b="1" i="0" u="none" strike="noStrike" cap="none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    </a:t>
                      </a:r>
                      <a:r>
                        <a:rPr lang="en-US" sz="2400" b="1" i="1" u="none" strike="noStrike" cap="none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Francisella tularensis</a:t>
                      </a:r>
                      <a:endParaRPr lang="ru-RU" sz="2400" b="1" i="1" u="none" strike="noStrike" cap="none">
                        <a:ln>
                          <a:noFill/>
                        </a:ln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noFill/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</a:tr>
              <a:tr h="663574">
                <a:tc>
                  <a:txBody>
                    <a:bodyPr/>
                    <a:p>
                      <a:pPr marL="0" marR="0" lvl="0" indent="0" algn="l" defTabSz="914400">
                        <a:lnSpc>
                          <a:spcPct val="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800" b="1" i="0" u="none" strike="noStrike" cap="none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          </a:t>
                      </a:r>
                      <a:r>
                        <a:rPr lang="ru-RU" sz="2400" b="1" i="0" u="none" strike="noStrike" cap="none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Эрлихиоз</a:t>
                      </a:r>
                      <a:endParaRPr/>
                    </a:p>
                    <a:p>
                      <a:pPr marL="0" marR="0" lvl="0" indent="0" algn="l" defTabSz="914400">
                        <a:lnSpc>
                          <a:spcPct val="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400" b="1" i="0" u="none" strike="noStrike" cap="none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    </a:t>
                      </a:r>
                      <a:r>
                        <a:rPr lang="ru-RU" sz="2400" b="1" i="0" u="none" strike="noStrike" cap="none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моноцитарный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400" b="1" i="1" u="none" strike="noStrike" cap="none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      Ehrlichia</a:t>
                      </a:r>
                      <a:r>
                        <a:rPr lang="ru-RU" sz="2400" b="1" i="1" u="none" strike="noStrike" cap="none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  </a:t>
                      </a:r>
                      <a:r>
                        <a:rPr lang="en-US" sz="2400" b="1" i="1" u="none" strike="noStrike" cap="none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chaffeensis</a:t>
                      </a:r>
                      <a:endParaRPr lang="ru-RU" sz="2400" b="1" i="1" u="none" strike="noStrike" cap="none">
                        <a:ln>
                          <a:noFill/>
                        </a:ln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noFill/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</a:tr>
              <a:tr h="795338">
                <a:tc>
                  <a:txBody>
                    <a:bodyPr/>
                    <a:p>
                      <a:pPr marL="0" marR="0" lvl="0" indent="0" algn="l" defTabSz="914400">
                        <a:lnSpc>
                          <a:spcPct val="5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800" b="1" i="0" u="none" strike="noStrike" cap="none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        </a:t>
                      </a:r>
                      <a:r>
                        <a:rPr lang="ru-RU" sz="2400" b="1" i="0" u="none" strike="noStrike" cap="none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Гранулоцитарный</a:t>
                      </a:r>
                      <a:r>
                        <a:rPr lang="ru-RU" sz="2400" b="1" i="0" u="none" strike="noStrike" cap="none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         анаплазмоз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800" b="1" i="1" u="none" strike="noStrike" cap="none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          </a:t>
                      </a:r>
                      <a:r>
                        <a:rPr lang="en-US" sz="2400" b="1" i="1" u="none" strike="noStrike" cap="none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Ehrlichia equi</a:t>
                      </a:r>
                      <a:r>
                        <a:rPr lang="en-US" sz="2800" b="1" i="1" u="none" strike="noStrike" cap="none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 </a:t>
                      </a:r>
                      <a:endParaRPr lang="ru-RU" sz="2800" b="1" i="1" u="none" strike="noStrike" cap="none">
                        <a:ln>
                          <a:noFill/>
                        </a:ln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noFill/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</a:tr>
              <a:tr h="903288">
                <a:tc>
                  <a:txBody>
                    <a:bodyPr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400" b="1" i="0" u="none" strike="noStrike" cap="none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             </a:t>
                      </a:r>
                      <a:r>
                        <a:rPr lang="ru-RU" sz="2400" b="1" i="0" u="none" strike="noStrike" cap="none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Бабезиоз 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400" b="1" i="1" u="none" strike="noStrike" cap="none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Babesia</a:t>
                      </a:r>
                      <a:r>
                        <a:rPr lang="en-US" sz="2400" b="1" i="1" u="none" strike="noStrike" cap="none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2400" b="1" i="1" u="none" strike="noStrike" cap="none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microti</a:t>
                      </a:r>
                      <a:r>
                        <a:rPr lang="ru-RU" sz="2400" b="1" i="1" u="none" strike="noStrike" cap="none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, </a:t>
                      </a:r>
                      <a:r>
                        <a:rPr lang="en-US" sz="2400" b="1" i="1" u="none" strike="noStrike" cap="none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Babesia</a:t>
                      </a:r>
                      <a:r>
                        <a:rPr lang="en-US" sz="2400" b="1" i="1" u="none" strike="noStrike" cap="none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2400" b="1" i="1" u="none" strike="noStrike" cap="none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divergens</a:t>
                      </a:r>
                      <a:endParaRPr lang="ru-RU" sz="2400" b="1" i="1" u="none" strike="noStrike" cap="none">
                        <a:ln>
                          <a:noFill/>
                        </a:ln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noFill/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3" descr="ris7" hidden="0"/>
          <p:cNvPicPr>
            <a:picLocks noChangeAspect="1" noChangeArrowheads="1"/>
          </p:cNvPicPr>
          <p:nvPr isPhoto="0" userDrawn="0"/>
        </p:nvPicPr>
        <p:blipFill>
          <a:blip r:embed="rId2">
            <a:lum bright="6000"/>
          </a:blip>
          <a:stretch/>
        </p:blipFill>
        <p:spPr bwMode="auto">
          <a:xfrm>
            <a:off x="323528" y="908720"/>
            <a:ext cx="3816424" cy="4501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ris9" hidden="0"/>
          <p:cNvPicPr>
            <a:picLocks noChangeAspect="1" noChangeArrowheads="1"/>
          </p:cNvPicPr>
          <p:nvPr isPhoto="0" userDrawn="0"/>
        </p:nvPicPr>
        <p:blipFill>
          <a:blip r:embed="rId3">
            <a:lum bright="6000"/>
          </a:blip>
          <a:stretch/>
        </p:blipFill>
        <p:spPr bwMode="auto">
          <a:xfrm>
            <a:off x="4860032" y="908720"/>
            <a:ext cx="3593976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 Box 2" hidden="0"/>
          <p:cNvSpPr>
            <a:spLocks noAdjustHandles="0" noChangeArrowheads="0"/>
          </p:cNvSpPr>
          <p:nvPr isPhoto="0" userDrawn="0"/>
        </p:nvSpPr>
        <p:spPr bwMode="auto">
          <a:xfrm>
            <a:off x="2608263" y="930275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endParaRPr lang="ru-RU" b="0"/>
          </a:p>
        </p:txBody>
      </p:sp>
      <p:sp>
        <p:nvSpPr>
          <p:cNvPr id="5" name="Rectangle 3" hidden="0"/>
          <p:cNvSpPr>
            <a:spLocks noChangeArrowheads="1"/>
          </p:cNvSpPr>
          <p:nvPr isPhoto="0" userDrawn="0"/>
        </p:nvSpPr>
        <p:spPr bwMode="auto">
          <a:xfrm>
            <a:off x="179388" y="260350"/>
            <a:ext cx="8713787" cy="5780044"/>
          </a:xfrm>
          <a:prstGeom prst="rect">
            <a:avLst/>
          </a:prstGeom>
          <a:noFill/>
          <a:ln w="57150" cmpd="thinThick">
            <a:solidFill>
              <a:srgbClr val="00FF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40000"/>
              </a:lnSpc>
              <a:defRPr/>
            </a:pPr>
            <a:r>
              <a:rPr lang="ru-RU"/>
              <a:t>   </a:t>
            </a:r>
            <a:r>
              <a:rPr lang="ru-RU" sz="2400"/>
              <a:t>   </a:t>
            </a:r>
            <a:endParaRPr/>
          </a:p>
          <a:p>
            <a:pPr>
              <a:lnSpc>
                <a:spcPct val="140000"/>
              </a:lnSpc>
              <a:defRPr/>
            </a:pPr>
            <a:r>
              <a:rPr lang="ru-RU" sz="2400">
                <a:solidFill>
                  <a:srgbClr val="FF0000"/>
                </a:solidFill>
              </a:rPr>
              <a:t>Кардиальные </a:t>
            </a:r>
            <a:r>
              <a:rPr lang="ru-RU" sz="2400">
                <a:solidFill>
                  <a:srgbClr val="FF0000"/>
                </a:solidFill>
              </a:rPr>
              <a:t>нарушения</a:t>
            </a:r>
            <a:r>
              <a:rPr lang="ru-RU" sz="2400">
                <a:solidFill>
                  <a:srgbClr val="FFFF66"/>
                </a:solidFill>
              </a:rPr>
              <a:t> </a:t>
            </a:r>
            <a:r>
              <a:rPr lang="ru-RU" sz="2400"/>
              <a:t>наблюдаются с 4-5 недели  появления </a:t>
            </a:r>
            <a:r>
              <a:rPr lang="ru-RU" sz="2400"/>
              <a:t>эритемы,  у 8% больных. </a:t>
            </a:r>
            <a:r>
              <a:rPr lang="ru-RU" sz="2400"/>
              <a:t>Они </a:t>
            </a:r>
            <a:r>
              <a:rPr lang="ru-RU" sz="2400"/>
              <a:t>включают А</a:t>
            </a:r>
            <a:r>
              <a:rPr lang="en-US" sz="2400"/>
              <a:t>V</a:t>
            </a:r>
            <a:r>
              <a:rPr lang="ru-RU" sz="2400"/>
              <a:t> блокады разной степени выраженности,  </a:t>
            </a:r>
            <a:r>
              <a:rPr lang="ru-RU" sz="2400"/>
              <a:t>нарушения  </a:t>
            </a:r>
            <a:r>
              <a:rPr lang="ru-RU" sz="2400"/>
              <a:t>внутрижелудочковой</a:t>
            </a:r>
            <a:r>
              <a:rPr lang="ru-RU" sz="2400"/>
              <a:t> </a:t>
            </a:r>
            <a:r>
              <a:rPr lang="ru-RU" sz="2400"/>
              <a:t>проводимости,  фибрилляцию  </a:t>
            </a:r>
            <a:r>
              <a:rPr lang="ru-RU" sz="2400"/>
              <a:t>предсердий,  диффузное поражение сердечной мышцы. Длительность </a:t>
            </a:r>
            <a:r>
              <a:rPr lang="ru-RU" sz="2400"/>
              <a:t>кардиальных нарушений непродолжительна и не превышает нескольких недель. </a:t>
            </a:r>
            <a:r>
              <a:rPr lang="ru-RU" sz="2400"/>
              <a:t> Наблюдаются </a:t>
            </a:r>
            <a:r>
              <a:rPr lang="ru-RU" sz="2400"/>
              <a:t>и серьезные отклонения в виде </a:t>
            </a:r>
            <a:r>
              <a:rPr lang="ru-RU" sz="2400"/>
              <a:t>дилятационной</a:t>
            </a:r>
            <a:r>
              <a:rPr lang="ru-RU" sz="2400"/>
              <a:t>  </a:t>
            </a:r>
            <a:r>
              <a:rPr lang="ru-RU" sz="2400"/>
              <a:t>кардиомиопатии</a:t>
            </a:r>
            <a:r>
              <a:rPr lang="ru-RU" sz="2400"/>
              <a:t>  и  фатального </a:t>
            </a:r>
            <a:r>
              <a:rPr lang="ru-RU" sz="2400"/>
              <a:t>панкардита</a:t>
            </a:r>
            <a:r>
              <a:rPr lang="ru-RU" sz="2400"/>
              <a:t>.</a:t>
            </a:r>
            <a:endParaRPr/>
          </a:p>
          <a:p>
            <a:pPr>
              <a:lnSpc>
                <a:spcPct val="140000"/>
              </a:lnSpc>
              <a:defRPr/>
            </a:pPr>
            <a:r>
              <a:rPr lang="ru-RU" sz="2400"/>
              <a:t> </a:t>
            </a:r>
            <a:endParaRPr/>
          </a:p>
          <a:p>
            <a:pPr>
              <a:lnSpc>
                <a:spcPct val="140000"/>
              </a:lnSpc>
              <a:defRPr/>
            </a:pPr>
            <a:r>
              <a:rPr lang="ru-RU" sz="2400"/>
              <a:t>     </a:t>
            </a:r>
            <a:endParaRPr lang="ru-RU" sz="24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 hidden="0"/>
          <p:cNvSpPr/>
          <p:nvPr isPhoto="0" userDrawn="0"/>
        </p:nvSpPr>
        <p:spPr bwMode="auto">
          <a:xfrm>
            <a:off x="179512" y="620688"/>
            <a:ext cx="864096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9875" indent="-269875">
              <a:buFont typeface="Wingdings"/>
              <a:buChar char="v"/>
              <a:defRPr/>
            </a:pPr>
            <a:r>
              <a:rPr lang="ru-RU" sz="2400"/>
              <a:t>  </a:t>
            </a:r>
            <a:r>
              <a:rPr lang="ru-RU" sz="2400">
                <a:solidFill>
                  <a:srgbClr val="FF0000"/>
                </a:solidFill>
              </a:rPr>
              <a:t>Поражение опорно-двигательного аппарата</a:t>
            </a:r>
            <a:r>
              <a:rPr lang="ru-RU" sz="2400"/>
              <a:t>  характерно только для второй и третьей стадий заболевания.</a:t>
            </a:r>
            <a:endParaRPr/>
          </a:p>
          <a:p>
            <a:pPr marL="269875" indent="-269875">
              <a:buFont typeface="Wingdings"/>
              <a:buChar char="v"/>
              <a:defRPr/>
            </a:pPr>
            <a:r>
              <a:rPr lang="ru-RU" sz="2400"/>
              <a:t> Мигрирующие артралгии, </a:t>
            </a:r>
            <a:r>
              <a:rPr lang="ru-RU" sz="2400"/>
              <a:t>тендиниты</a:t>
            </a:r>
            <a:r>
              <a:rPr lang="ru-RU" sz="2400"/>
              <a:t>, бурситы, миалгия, </a:t>
            </a:r>
            <a:r>
              <a:rPr lang="ru-RU" sz="2400"/>
              <a:t>оссалгия</a:t>
            </a:r>
            <a:r>
              <a:rPr lang="ru-RU" sz="2400"/>
              <a:t>, короткие атаки обратимого артрита, миозита, </a:t>
            </a:r>
            <a:r>
              <a:rPr lang="ru-RU" sz="2400"/>
              <a:t>панникулита</a:t>
            </a:r>
            <a:r>
              <a:rPr lang="ru-RU" sz="2400"/>
              <a:t>- являются проявлениями стадии диссеминации (2стадия), тогда как для стадии </a:t>
            </a:r>
            <a:r>
              <a:rPr lang="ru-RU" sz="2400"/>
              <a:t>хронизации</a:t>
            </a:r>
            <a:r>
              <a:rPr lang="ru-RU" sz="2400"/>
              <a:t> характерны проявления </a:t>
            </a:r>
            <a:r>
              <a:rPr lang="ru-RU" sz="2400"/>
              <a:t>интермиттирующего</a:t>
            </a:r>
            <a:r>
              <a:rPr lang="ru-RU" sz="2400"/>
              <a:t>  </a:t>
            </a:r>
            <a:r>
              <a:rPr lang="ru-RU" sz="2400"/>
              <a:t>олигоартрита</a:t>
            </a:r>
            <a:r>
              <a:rPr lang="ru-RU" sz="2400"/>
              <a:t>,  хронического артрита, периферические </a:t>
            </a:r>
            <a:r>
              <a:rPr lang="ru-RU" sz="2400"/>
              <a:t>эстезопатииты</a:t>
            </a:r>
            <a:r>
              <a:rPr lang="ru-RU" sz="2400"/>
              <a:t>, периоститы.</a:t>
            </a:r>
            <a:endParaRPr/>
          </a:p>
          <a:p>
            <a:pPr marL="269875" indent="-269875">
              <a:buFont typeface="Wingdings"/>
              <a:buChar char="v"/>
              <a:defRPr/>
            </a:pPr>
            <a:r>
              <a:rPr lang="ru-RU" sz="2400"/>
              <a:t> Артрит имеет доброкачественное течение, поражает крупные суставы,  характеризуется отеком и умеренной экссудацией в полость сустава, гиперемия над суставом определяется нечасто. И лишь у 10% больных,  он переходит в хроническую форму на втором или третьем году заболевания.</a:t>
            </a:r>
            <a:endParaRPr lang="ru-RU" sz="24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2" hidden="0"/>
          <p:cNvPicPr>
            <a:picLocks noChangeAspect="1" noChangeArrowheads="1"/>
          </p:cNvPicPr>
          <p:nvPr isPhoto="0" userDrawn="0"/>
        </p:nvPicPr>
        <p:blipFill>
          <a:blip r:embed="rId2">
            <a:lum bright="-12000" contrast="12000"/>
          </a:blip>
          <a:stretch/>
        </p:blipFill>
        <p:spPr bwMode="auto">
          <a:xfrm>
            <a:off x="395288" y="765175"/>
            <a:ext cx="4103687" cy="43926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Text Box 3" hidden="0"/>
          <p:cNvSpPr>
            <a:spLocks noAdjustHandles="0" noChangeArrowheads="0"/>
          </p:cNvSpPr>
          <p:nvPr isPhoto="0" userDrawn="0"/>
        </p:nvSpPr>
        <p:spPr bwMode="auto">
          <a:xfrm>
            <a:off x="179388" y="5516563"/>
            <a:ext cx="4537075" cy="650875"/>
          </a:xfrm>
          <a:prstGeom prst="rect">
            <a:avLst/>
          </a:prstGeom>
          <a:solidFill>
            <a:srgbClr val="99CCFF">
              <a:alpha val="50000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>
                <a:solidFill>
                  <a:srgbClr val="FF9900"/>
                </a:solidFill>
                <a:latin typeface="Tahoma"/>
              </a:rPr>
              <a:t> </a:t>
            </a:r>
            <a:r>
              <a:rPr lang="ru-RU">
                <a:latin typeface="Tahoma"/>
              </a:rPr>
              <a:t>Лайм-артрит с преимущественным            поражением коленных суставов </a:t>
            </a:r>
            <a:endParaRPr/>
          </a:p>
        </p:txBody>
      </p:sp>
      <p:pic>
        <p:nvPicPr>
          <p:cNvPr id="6" name="Picture 4" hidden="0"/>
          <p:cNvPicPr>
            <a:picLocks noChangeAspect="1" noChangeArrowheads="1"/>
          </p:cNvPicPr>
          <p:nvPr isPhoto="0" userDrawn="0"/>
        </p:nvPicPr>
        <p:blipFill>
          <a:blip r:embed="rId3">
            <a:lum bright="-12000" contrast="12000"/>
          </a:blip>
          <a:stretch/>
        </p:blipFill>
        <p:spPr bwMode="auto">
          <a:xfrm>
            <a:off x="5580062" y="692150"/>
            <a:ext cx="2486025" cy="44656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" name="Rectangle 5" hidden="0"/>
          <p:cNvSpPr>
            <a:spLocks noChangeArrowheads="1"/>
          </p:cNvSpPr>
          <p:nvPr isPhoto="0" userDrawn="0"/>
        </p:nvSpPr>
        <p:spPr bwMode="auto">
          <a:xfrm>
            <a:off x="5219700" y="5516563"/>
            <a:ext cx="2952750" cy="650875"/>
          </a:xfrm>
          <a:prstGeom prst="rect">
            <a:avLst/>
          </a:prstGeom>
          <a:solidFill>
            <a:srgbClr val="99CCFF">
              <a:alpha val="50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>
                <a:latin typeface="Arial"/>
              </a:rPr>
              <a:t>Лайм-артрит голеносто-</a:t>
            </a:r>
            <a:endParaRPr/>
          </a:p>
          <a:p>
            <a:pPr>
              <a:defRPr/>
            </a:pPr>
            <a:r>
              <a:rPr lang="ru-RU">
                <a:latin typeface="Arial"/>
              </a:rPr>
              <a:t>         пного сустава</a:t>
            </a:r>
            <a:endParaRPr/>
          </a:p>
        </p:txBody>
      </p:sp>
      <p:sp>
        <p:nvSpPr>
          <p:cNvPr id="8" name="Text Box 6" hidden="0"/>
          <p:cNvSpPr>
            <a:spLocks noAdjustHandles="0" noChangeArrowheads="0"/>
          </p:cNvSpPr>
          <p:nvPr isPhoto="0" userDrawn="0"/>
        </p:nvSpPr>
        <p:spPr bwMode="auto">
          <a:xfrm>
            <a:off x="2051050" y="115888"/>
            <a:ext cx="468153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2000">
                <a:solidFill>
                  <a:srgbClr val="FF9900"/>
                </a:solidFill>
                <a:latin typeface="Arial"/>
              </a:rPr>
              <a:t>           </a:t>
            </a:r>
            <a:r>
              <a:rPr lang="ru-RU" sz="2000">
                <a:solidFill>
                  <a:srgbClr val="FF6600"/>
                </a:solidFill>
                <a:latin typeface="Arial"/>
              </a:rPr>
              <a:t> </a:t>
            </a:r>
            <a:r>
              <a:rPr lang="ru-RU" sz="2800">
                <a:solidFill>
                  <a:srgbClr val="FF0000"/>
                </a:solidFill>
                <a:latin typeface="Arial"/>
              </a:rPr>
              <a:t>Лайм-артриты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 Box 2" hidden="0"/>
          <p:cNvSpPr>
            <a:spLocks noAdjustHandles="0" noChangeArrowheads="0"/>
          </p:cNvSpPr>
          <p:nvPr isPhoto="0" userDrawn="0"/>
        </p:nvSpPr>
        <p:spPr bwMode="auto">
          <a:xfrm>
            <a:off x="250825" y="620713"/>
            <a:ext cx="8713788" cy="5297486"/>
          </a:xfrm>
          <a:prstGeom prst="rect">
            <a:avLst/>
          </a:prstGeom>
          <a:noFill/>
          <a:ln w="19050">
            <a:solidFill>
              <a:srgbClr val="8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35000"/>
              </a:lnSpc>
              <a:defRPr/>
            </a:pPr>
            <a:r>
              <a:rPr lang="ru-RU" sz="2400">
                <a:solidFill>
                  <a:srgbClr val="FFFF66"/>
                </a:solidFill>
              </a:rPr>
              <a:t>	</a:t>
            </a:r>
            <a:r>
              <a:rPr lang="ru-RU" sz="2800">
                <a:solidFill>
                  <a:srgbClr val="00B0F0"/>
                </a:solidFill>
              </a:rPr>
              <a:t>Поражение органа зрения</a:t>
            </a:r>
            <a:r>
              <a:rPr lang="ru-RU" sz="2800">
                <a:solidFill>
                  <a:srgbClr val="FFFF66"/>
                </a:solidFill>
              </a:rPr>
              <a:t> </a:t>
            </a:r>
            <a:r>
              <a:rPr lang="ru-RU" sz="2800">
                <a:solidFill>
                  <a:srgbClr val="FFFF66"/>
                </a:solidFill>
              </a:rPr>
              <a:t> </a:t>
            </a:r>
            <a:r>
              <a:rPr lang="ru-RU" sz="2800"/>
              <a:t>является редкой </a:t>
            </a:r>
            <a:r>
              <a:rPr lang="ru-RU" sz="2800"/>
              <a:t>патологией при ЛБ,  но встречается при всех его 3-х стадиях. </a:t>
            </a:r>
            <a:endParaRPr/>
          </a:p>
          <a:p>
            <a:pPr>
              <a:lnSpc>
                <a:spcPct val="135000"/>
              </a:lnSpc>
              <a:defRPr/>
            </a:pPr>
            <a:r>
              <a:rPr lang="ru-RU" sz="2800"/>
              <a:t>	Наблюдаются различные формы </a:t>
            </a:r>
            <a:r>
              <a:rPr lang="ru-RU" sz="2800"/>
              <a:t>заболеваний </a:t>
            </a:r>
            <a:r>
              <a:rPr lang="ru-RU" sz="2800"/>
              <a:t>глаз: конъюнктивиты, </a:t>
            </a:r>
            <a:r>
              <a:rPr lang="ru-RU" sz="2800"/>
              <a:t>панофтальмиты</a:t>
            </a:r>
            <a:r>
              <a:rPr lang="ru-RU" sz="2800"/>
              <a:t>, </a:t>
            </a:r>
            <a:r>
              <a:rPr lang="ru-RU" sz="2800"/>
              <a:t>хориоретиниты</a:t>
            </a:r>
            <a:r>
              <a:rPr lang="ru-RU" sz="2800"/>
              <a:t>,  иридоциклиты,  кератиты  и  др.</a:t>
            </a:r>
            <a:r>
              <a:rPr lang="ru-RU" sz="2800">
                <a:solidFill>
                  <a:srgbClr val="FFFF99"/>
                </a:solidFill>
              </a:rPr>
              <a:t> </a:t>
            </a:r>
            <a:r>
              <a:rPr lang="ru-RU" sz="2800">
                <a:solidFill>
                  <a:srgbClr val="FF6600"/>
                </a:solidFill>
              </a:rPr>
              <a:t>Офтальмоборрелиоз</a:t>
            </a:r>
            <a:r>
              <a:rPr lang="ru-RU" sz="2800">
                <a:solidFill>
                  <a:srgbClr val="00FF00"/>
                </a:solidFill>
              </a:rPr>
              <a:t> </a:t>
            </a:r>
            <a:r>
              <a:rPr lang="ru-RU" sz="2800"/>
              <a:t>может протекать как изолированное поражение или в сочетании с другими </a:t>
            </a:r>
            <a:r>
              <a:rPr lang="ru-RU" sz="2800"/>
              <a:t>экстраокулярными</a:t>
            </a:r>
            <a:r>
              <a:rPr lang="ru-RU" sz="2800"/>
              <a:t> проявлениями ЛБ. 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 Box 2" hidden="0"/>
          <p:cNvSpPr>
            <a:spLocks noAdjustHandles="0" noChangeArrowheads="0"/>
          </p:cNvSpPr>
          <p:nvPr isPhoto="0" userDrawn="0"/>
        </p:nvSpPr>
        <p:spPr bwMode="auto">
          <a:xfrm>
            <a:off x="2608263" y="930275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endParaRPr lang="ru-RU" b="0"/>
          </a:p>
        </p:txBody>
      </p:sp>
      <p:graphicFrame>
        <p:nvGraphicFramePr>
          <p:cNvPr id="0" name=""/>
          <p:cNvGraphicFramePr>
            <a:graphicFrameLocks xmlns:a="http://schemas.openxmlformats.org/drawingml/2006/main" noChangeAspect="1"/>
          </p:cNvGraphicFramePr>
          <p:nvPr>
            <p:extLst>
              <p:ext uri="{D42A27DB-BD31-4B8C-83A1-F6EECF244321}">
                <p14:modId xmlns:p14="http://schemas.microsoft.com/office/powerpoint/2010/main" val="2157879785"/>
              </p:ext>
            </p:extLst>
          </p:nvPr>
        </p:nvGraphicFramePr>
        <p:xfrm>
          <a:off x="2987675" y="981075"/>
          <a:ext cx="3240088" cy="4752975"/>
        </p:xfrm>
        <a:graphic>
          <a:graphicData uri="http://schemas.openxmlformats.org/presentationml/2006/ole">
            <p:oleObj name="oleObj" r:id="rId3" imgW="5332730" imgH="7796530" progId="">
              <p:embed/>
              <p:pic>
                <p:nvPicPr>
                  <p:cNvPr id="5" name="" hidden="0"/>
                  <p:cNvPicPr/>
                  <p:nvPr isPhoto="0" userDrawn="0"/>
                </p:nvPicPr>
                <p:blipFill>
                  <a:blip r:embed="rId2"/>
                  <a:stretch/>
                </p:blipFill>
                <p:spPr bwMode="auto">
                  <a:xfrm>
                    <a:off x="2987675" y="981075"/>
                    <a:ext cx="3240088" cy="4752975"/>
                  </a:xfrm>
                  <a:prstGeom prst="rect">
                    <a:avLst/>
                  </a:prstGeom>
                </p:spPr>
              </p:pic>
            </p:oleObj>
          </a:graphicData>
        </a:graphic>
      </p:graphicFrame>
      <p:sp>
        <p:nvSpPr>
          <p:cNvPr id="6" name="Rectangle 4" hidden="0"/>
          <p:cNvSpPr>
            <a:spLocks noChangeArrowheads="1"/>
          </p:cNvSpPr>
          <p:nvPr isPhoto="0" userDrawn="0"/>
        </p:nvSpPr>
        <p:spPr bwMode="auto">
          <a:xfrm>
            <a:off x="1979613" y="188913"/>
            <a:ext cx="5184775" cy="579437"/>
          </a:xfrm>
          <a:prstGeom prst="rect">
            <a:avLst/>
          </a:prstGeom>
          <a:solidFill>
            <a:schemeClr val="accent1"/>
          </a:solidFill>
          <a:ln w="38100" cmpd="dbl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3200">
                <a:solidFill>
                  <a:srgbClr val="FF9900"/>
                </a:solidFill>
              </a:rPr>
              <a:t>      </a:t>
            </a:r>
            <a:r>
              <a:rPr lang="ru-RU" sz="3200">
                <a:solidFill>
                  <a:srgbClr val="FF6600"/>
                </a:solidFill>
              </a:rPr>
              <a:t>Офтальмоборрелиоз</a:t>
            </a:r>
            <a:endParaRPr/>
          </a:p>
        </p:txBody>
      </p:sp>
      <p:sp>
        <p:nvSpPr>
          <p:cNvPr id="7" name="Text Box 5" hidden="0"/>
          <p:cNvSpPr>
            <a:spLocks noAdjustHandles="0" noChangeArrowheads="0"/>
          </p:cNvSpPr>
          <p:nvPr isPhoto="0" userDrawn="0"/>
        </p:nvSpPr>
        <p:spPr bwMode="auto">
          <a:xfrm>
            <a:off x="107949" y="5876925"/>
            <a:ext cx="8928100" cy="915988"/>
          </a:xfrm>
          <a:prstGeom prst="rect">
            <a:avLst/>
          </a:prstGeom>
          <a:solidFill>
            <a:srgbClr val="CCFFFF"/>
          </a:solidFill>
          <a:ln w="38100" cmpd="dbl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>
                <a:solidFill>
                  <a:srgbClr val="660066"/>
                </a:solidFill>
                <a:latin typeface="Tahoma"/>
              </a:rPr>
              <a:t>	</a:t>
            </a:r>
            <a:r>
              <a:rPr lang="ru-RU">
                <a:latin typeface="Tahoma"/>
              </a:rPr>
              <a:t>Отек глазного дна при 2-х стороннем неврите зрительных нервов у ребенка с ЛБ. Отек диска зрительного нерва, экссудат и перипапилляр-ные кровоизлияния</a:t>
            </a:r>
            <a:endParaRPr lang="ru-RU" b="0">
              <a:latin typeface="Tahom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2" hidden="0"/>
          <p:cNvPicPr>
            <a:picLocks noChangeAspect="1" noChangeArrowheads="1"/>
          </p:cNvPicPr>
          <p:nvPr isPhoto="0" userDrawn="0"/>
        </p:nvPicPr>
        <p:blipFill>
          <a:blip r:embed="rId2">
            <a:lum bright="-6000" contrast="18000"/>
          </a:blip>
          <a:srcRect l="0" t="1727" r="1343" b="0"/>
          <a:stretch/>
        </p:blipFill>
        <p:spPr bwMode="auto">
          <a:xfrm>
            <a:off x="1979613" y="1052513"/>
            <a:ext cx="5399087" cy="42481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5" name="Text Box 3" hidden="0"/>
          <p:cNvSpPr>
            <a:spLocks noAdjustHandles="0" noChangeArrowheads="0"/>
          </p:cNvSpPr>
          <p:nvPr isPhoto="0" userDrawn="0"/>
        </p:nvSpPr>
        <p:spPr bwMode="auto">
          <a:xfrm>
            <a:off x="250825" y="5661025"/>
            <a:ext cx="8713788" cy="101600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2000">
                <a:latin typeface="Arial"/>
              </a:rPr>
              <a:t>        У 24-летней женщины с мигрирующей эритемой развился      	хориоретинит и паралич глазодвигательных нервов. При офтальмоскопии - множественные хориоретинальные очаги</a:t>
            </a:r>
            <a:endParaRPr/>
          </a:p>
        </p:txBody>
      </p:sp>
      <p:sp>
        <p:nvSpPr>
          <p:cNvPr id="6" name="Text Box 4" hidden="0"/>
          <p:cNvSpPr>
            <a:spLocks noAdjustHandles="0" noChangeArrowheads="0"/>
          </p:cNvSpPr>
          <p:nvPr isPhoto="0" userDrawn="0"/>
        </p:nvSpPr>
        <p:spPr bwMode="auto">
          <a:xfrm>
            <a:off x="2124075" y="260350"/>
            <a:ext cx="5111750" cy="608013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2400">
                <a:solidFill>
                  <a:srgbClr val="FF9900"/>
                </a:solidFill>
                <a:latin typeface="Arial"/>
              </a:rPr>
              <a:t>    </a:t>
            </a:r>
            <a:r>
              <a:rPr lang="ru-RU" sz="3200">
                <a:latin typeface="Arial"/>
              </a:rPr>
              <a:t>Офтальмоборрелиоз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 Box 2" hidden="0"/>
          <p:cNvSpPr>
            <a:spLocks noAdjustHandles="0" noChangeArrowheads="0"/>
          </p:cNvSpPr>
          <p:nvPr isPhoto="0" userDrawn="0"/>
        </p:nvSpPr>
        <p:spPr bwMode="auto">
          <a:xfrm>
            <a:off x="0" y="179388"/>
            <a:ext cx="9144000" cy="584775"/>
          </a:xfrm>
          <a:prstGeom prst="rect">
            <a:avLst/>
          </a:prstGeom>
          <a:noFill/>
          <a:ln w="38100" cmpd="dbl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3200">
                <a:solidFill>
                  <a:srgbClr val="CC9900"/>
                </a:solidFill>
                <a:latin typeface="Arial"/>
              </a:rPr>
              <a:t> </a:t>
            </a:r>
            <a:r>
              <a:rPr lang="ru-RU" sz="3200">
                <a:solidFill>
                  <a:srgbClr val="FF0000"/>
                </a:solidFill>
                <a:latin typeface="Arial"/>
              </a:rPr>
              <a:t>Стадия 3 (хронической патологии органов)</a:t>
            </a:r>
            <a:endParaRPr lang="ru-RU" sz="32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5" name="Text Box 3" hidden="0"/>
          <p:cNvSpPr>
            <a:spLocks noAdjustHandles="0" noChangeArrowheads="0"/>
          </p:cNvSpPr>
          <p:nvPr isPhoto="0" userDrawn="0"/>
        </p:nvSpPr>
        <p:spPr bwMode="auto">
          <a:xfrm>
            <a:off x="251520" y="764704"/>
            <a:ext cx="8712967" cy="5853910"/>
          </a:xfrm>
          <a:prstGeom prst="rect">
            <a:avLst/>
          </a:prstGeom>
          <a:solidFill>
            <a:schemeClr val="bg1">
              <a:alpha val="47058"/>
            </a:schemeClr>
          </a:solidFill>
          <a:ln w="57150">
            <a:solidFill>
              <a:srgbClr val="00FFFF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539750" algn="just">
              <a:lnSpc>
                <a:spcPct val="130000"/>
              </a:lnSpc>
              <a:defRPr/>
            </a:pPr>
            <a:r>
              <a:rPr lang="ru-RU" sz="2400">
                <a:latin typeface="Arial"/>
              </a:rPr>
              <a:t>В </a:t>
            </a:r>
            <a:r>
              <a:rPr lang="ru-RU" sz="2400">
                <a:latin typeface="Arial"/>
              </a:rPr>
              <a:t>противоположность нередко самопроизвольно разрешающимся первым двум стадиям ЛБ его третья стадия  характеризуется  хроническим,  </a:t>
            </a:r>
            <a:r>
              <a:rPr lang="ru-RU" sz="2400">
                <a:latin typeface="Arial"/>
              </a:rPr>
              <a:t>воспалительным</a:t>
            </a:r>
            <a:r>
              <a:rPr lang="ru-RU" sz="2400">
                <a:latin typeface="Arial"/>
              </a:rPr>
              <a:t>,  деструктивным  </a:t>
            </a:r>
            <a:r>
              <a:rPr lang="ru-RU" sz="2400">
                <a:latin typeface="Arial"/>
              </a:rPr>
              <a:t>процессом  </a:t>
            </a:r>
            <a:r>
              <a:rPr lang="ru-RU" sz="2400">
                <a:latin typeface="Arial"/>
              </a:rPr>
              <a:t>поражающим кожу, суставы и  нервную систему.  Для отнесения </a:t>
            </a:r>
            <a:r>
              <a:rPr lang="ru-RU" sz="2400">
                <a:latin typeface="Arial"/>
              </a:rPr>
              <a:t>проявлений </a:t>
            </a:r>
            <a:r>
              <a:rPr lang="ru-RU" sz="2400">
                <a:latin typeface="Arial"/>
              </a:rPr>
              <a:t>ЛБ к третьей стадии длительность его </a:t>
            </a:r>
            <a:r>
              <a:rPr lang="ru-RU" sz="2400">
                <a:latin typeface="Arial"/>
              </a:rPr>
              <a:t>прогрессирования </a:t>
            </a:r>
            <a:r>
              <a:rPr lang="ru-RU" sz="2400">
                <a:latin typeface="Arial"/>
              </a:rPr>
              <a:t>должна быть не меньше 6 месяцев</a:t>
            </a:r>
            <a:r>
              <a:rPr lang="ru-RU" sz="2400">
                <a:latin typeface="Arial"/>
              </a:rPr>
              <a:t>. </a:t>
            </a:r>
            <a:endParaRPr/>
          </a:p>
          <a:p>
            <a:pPr indent="539750" algn="just">
              <a:lnSpc>
                <a:spcPct val="130000"/>
              </a:lnSpc>
              <a:defRPr/>
            </a:pPr>
            <a:r>
              <a:rPr lang="ru-RU" sz="2400">
                <a:latin typeface="Arial"/>
              </a:rPr>
              <a:t>Развитию хронических форм ЛБ способствуют: неоднократное или множественное присасывание клещей; поздний,  отсроченный, неполный или неэффективный курс лечения. </a:t>
            </a:r>
            <a:endParaRPr/>
          </a:p>
          <a:p>
            <a:pPr indent="539750" algn="just">
              <a:lnSpc>
                <a:spcPct val="130000"/>
              </a:lnSpc>
              <a:defRPr/>
            </a:pPr>
            <a:r>
              <a:rPr lang="ru-RU" sz="2400">
                <a:latin typeface="Arial"/>
              </a:rPr>
              <a:t>	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Прямоугольник 1" hidden="0"/>
          <p:cNvSpPr/>
          <p:nvPr isPhoto="0" userDrawn="0"/>
        </p:nvSpPr>
        <p:spPr bwMode="auto">
          <a:xfrm>
            <a:off x="179512" y="188640"/>
            <a:ext cx="8712968" cy="5115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9875" indent="-269875">
              <a:spcBef>
                <a:spcPts val="0"/>
              </a:spcBef>
              <a:defRPr/>
            </a:pPr>
            <a:r>
              <a:rPr lang="ru-RU" sz="2400"/>
              <a:t>   Типичными кожными проявлениями  позднего периода </a:t>
            </a:r>
            <a:r>
              <a:rPr lang="ru-RU" sz="2400"/>
              <a:t>Лайм-боррелиоза</a:t>
            </a:r>
            <a:r>
              <a:rPr lang="ru-RU" sz="2400"/>
              <a:t>  (</a:t>
            </a:r>
            <a:r>
              <a:rPr lang="en-US" sz="2400"/>
              <a:t>III</a:t>
            </a:r>
            <a:r>
              <a:rPr lang="ru-RU" sz="2400"/>
              <a:t>-я стадия) </a:t>
            </a:r>
            <a:r>
              <a:rPr lang="ru-RU" sz="2400">
                <a:solidFill>
                  <a:srgbClr val="FF0000"/>
                </a:solidFill>
              </a:rPr>
              <a:t>являются  хронический атрофический </a:t>
            </a:r>
            <a:r>
              <a:rPr lang="ru-RU" sz="2400">
                <a:solidFill>
                  <a:srgbClr val="FF0000"/>
                </a:solidFill>
              </a:rPr>
              <a:t>акродерматит</a:t>
            </a:r>
            <a:r>
              <a:rPr lang="ru-RU" sz="2400">
                <a:solidFill>
                  <a:srgbClr val="FF0000"/>
                </a:solidFill>
              </a:rPr>
              <a:t>  </a:t>
            </a:r>
            <a:r>
              <a:rPr lang="ru-RU" sz="2400"/>
              <a:t>(ХААД) и некоторые формы очаговой склеродермии.</a:t>
            </a:r>
            <a:endParaRPr/>
          </a:p>
          <a:p>
            <a:pPr marL="269875" indent="-269875">
              <a:spcBef>
                <a:spcPts val="0"/>
              </a:spcBef>
              <a:buFont typeface="Wingdings"/>
              <a:buChar char="v"/>
              <a:defRPr/>
            </a:pPr>
            <a:r>
              <a:rPr lang="ru-RU" sz="2400"/>
              <a:t> Болезнь развивается постепенно, типичная локализация – разгибательные поверхности  дистальных участков конечностей. </a:t>
            </a:r>
            <a:endParaRPr/>
          </a:p>
          <a:p>
            <a:pPr marL="269875" indent="-269875">
              <a:spcBef>
                <a:spcPts val="0"/>
              </a:spcBef>
              <a:buFont typeface="Wingdings"/>
              <a:buChar char="v"/>
              <a:defRPr/>
            </a:pPr>
            <a:r>
              <a:rPr lang="ru-RU" sz="2400"/>
              <a:t>На первой стадии образуются сливные </a:t>
            </a:r>
            <a:r>
              <a:rPr lang="ru-RU" sz="2400"/>
              <a:t>цианотично-красные</a:t>
            </a:r>
            <a:r>
              <a:rPr lang="ru-RU" sz="2400"/>
              <a:t> очаги эритемы , которые могут сочетаться с отёком и инфильтрацией кожи.</a:t>
            </a:r>
            <a:endParaRPr/>
          </a:p>
          <a:p>
            <a:pPr marL="269875" indent="-269875">
              <a:spcBef>
                <a:spcPts val="0"/>
              </a:spcBef>
              <a:buFont typeface="Wingdings"/>
              <a:buChar char="v"/>
              <a:defRPr/>
            </a:pPr>
            <a:r>
              <a:rPr lang="ru-RU" sz="2400"/>
              <a:t> В  второй стадии эритема разрешается,   возникает выраженная атрофия кожи  и ПЖК, которая приобретает вид папиросной бумаги.</a:t>
            </a:r>
            <a:endParaRPr lang="ru-RU" sz="24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graphicFrame>
        <p:nvGraphicFramePr>
          <p:cNvPr id="0" name=""/>
          <p:cNvGraphicFramePr>
            <a:graphicFrameLocks xmlns:a="http://schemas.openxmlformats.org/drawingml/2006/main" noChangeAspect="1"/>
          </p:cNvGraphicFramePr>
          <p:nvPr>
            <p:extLst>
              <p:ext uri="{D42A27DB-BD31-4B8C-83A1-F6EECF244321}">
                <p14:modId xmlns:p14="http://schemas.microsoft.com/office/powerpoint/2010/main" val="2157879785"/>
              </p:ext>
            </p:extLst>
          </p:nvPr>
        </p:nvGraphicFramePr>
        <p:xfrm>
          <a:off x="251520" y="836712"/>
          <a:ext cx="4032448" cy="4032448"/>
        </p:xfrm>
        <a:graphic>
          <a:graphicData uri="http://schemas.openxmlformats.org/presentationml/2006/ole">
            <p:oleObj name="oleObj" r:id="rId3" imgW="2409825" imgH="1581150" progId="Word.Picture.8">
              <p:embed/>
              <p:pic>
                <p:nvPicPr>
                  <p:cNvPr id="4" name="" hidden="0"/>
                  <p:cNvPicPr/>
                  <p:nvPr isPhoto="0" userDrawn="0"/>
                </p:nvPicPr>
                <p:blipFill>
                  <a:blip r:embed="rId2"/>
                  <a:stretch/>
                </p:blipFill>
                <p:spPr bwMode="auto">
                  <a:xfrm>
                    <a:off x="251520" y="836712"/>
                    <a:ext cx="4032448" cy="4032448"/>
                  </a:xfrm>
                  <a:prstGeom prst="rect">
                    <a:avLst/>
                  </a:prstGeom>
                </p:spPr>
              </p:pic>
            </p:oleObj>
          </a:graphicData>
        </a:graphic>
      </p:graphicFrame>
      <p:graphicFrame>
        <p:nvGraphicFramePr>
          <p:cNvPr id="0" name=""/>
          <p:cNvGraphicFramePr>
            <a:graphicFrameLocks xmlns:a="http://schemas.openxmlformats.org/drawingml/2006/main" noChangeAspect="1"/>
          </p:cNvGraphicFramePr>
          <p:nvPr>
            <p:extLst>
              <p:ext uri="{D42A27DB-BD31-4B8C-83A1-F6EECF244321}">
                <p14:modId xmlns:p14="http://schemas.microsoft.com/office/powerpoint/2010/main" val="2157879785"/>
              </p:ext>
            </p:extLst>
          </p:nvPr>
        </p:nvGraphicFramePr>
        <p:xfrm>
          <a:off x="4787900" y="404813"/>
          <a:ext cx="3960564" cy="4464347"/>
        </p:xfrm>
        <a:graphic>
          <a:graphicData uri="http://schemas.openxmlformats.org/presentationml/2006/ole">
            <p:oleObj name="oleObj" r:id="rId5" imgW="2628900" imgH="1647190" progId="Word.Document.8">
              <p:embed/>
              <p:pic>
                <p:nvPicPr>
                  <p:cNvPr id="5" name="" hidden="0"/>
                  <p:cNvPicPr/>
                  <p:nvPr isPhoto="0" userDrawn="0"/>
                </p:nvPicPr>
                <p:blipFill>
                  <a:blip r:embed="rId4"/>
                  <a:stretch/>
                </p:blipFill>
                <p:spPr bwMode="auto">
                  <a:xfrm>
                    <a:off x="4787900" y="404813"/>
                    <a:ext cx="3960564" cy="4464347"/>
                  </a:xfrm>
                  <a:prstGeom prst="rect">
                    <a:avLst/>
                  </a:prstGeom>
                </p:spPr>
              </p:pic>
            </p:oleObj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>
              <a:defRPr/>
            </a:pPr>
            <a:r>
              <a:rPr lang="ru-RU" sz="2800" b="1"/>
              <a:t>На территории Москвы находится более 70 парков и лесопарков</a:t>
            </a:r>
            <a:endParaRPr lang="ru-RU" sz="2800" b="1"/>
          </a:p>
        </p:txBody>
      </p:sp>
      <p:sp>
        <p:nvSpPr>
          <p:cNvPr id="5" name="Содержимое 2" hidden="0"/>
          <p:cNvSpPr>
            <a:spLocks noGrp="1"/>
          </p:cNvSpPr>
          <p:nvPr isPhoto="0" userDrawn="0">
            <p:ph idx="1" hasCustomPrompt="0"/>
          </p:nvPr>
        </p:nvSpPr>
        <p:spPr bwMode="auto"/>
        <p:txBody>
          <a:bodyPr>
            <a:normAutofit/>
          </a:bodyPr>
          <a:lstStyle/>
          <a:p>
            <a:pPr>
              <a:buFont typeface="Wingdings"/>
              <a:buChar char="v"/>
              <a:defRPr/>
            </a:pPr>
            <a:r>
              <a:rPr lang="ru-RU" sz="2400"/>
              <a:t>В 2015 году насчитывалось 57 парковых и лесопарковых зон – потенциальные места обитания иксодовых клещей</a:t>
            </a:r>
            <a:endParaRPr/>
          </a:p>
          <a:p>
            <a:pPr>
              <a:buFont typeface="Wingdings"/>
              <a:buChar char="v"/>
              <a:defRPr/>
            </a:pPr>
            <a:endParaRPr lang="ru-RU" sz="2400"/>
          </a:p>
          <a:p>
            <a:pPr>
              <a:buFont typeface="Wingdings"/>
              <a:buChar char="v"/>
              <a:defRPr/>
            </a:pPr>
            <a:r>
              <a:rPr lang="ru-RU" sz="2400"/>
              <a:t>В 2016 году – 61 парковая и лесопарковая зона – потенциальные места обитания иксодовых клещей</a:t>
            </a:r>
            <a:endParaRPr/>
          </a:p>
          <a:p>
            <a:pPr>
              <a:buFont typeface="Wingdings"/>
              <a:buChar char="v"/>
              <a:defRPr/>
            </a:pPr>
            <a:endParaRPr lang="ru-RU" sz="2400"/>
          </a:p>
          <a:p>
            <a:pPr>
              <a:buFont typeface="Wingdings"/>
              <a:buChar char="v"/>
              <a:defRPr/>
            </a:pPr>
            <a:r>
              <a:rPr lang="ru-RU" sz="2400"/>
              <a:t>В 2017 году – 67 парковых и лесопарковых зон – потенциальные места обитания иксодовых клещей</a:t>
            </a:r>
            <a:endParaRPr/>
          </a:p>
          <a:p>
            <a:pPr>
              <a:defRPr/>
            </a:pPr>
            <a:endParaRPr lang="ru-RU" sz="24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4" hidden="0"/>
          <p:cNvPicPr>
            <a:picLocks noChangeAspect="1" noChangeArrowheads="1"/>
          </p:cNvPicPr>
          <p:nvPr isPhoto="0" userDrawn="0"/>
        </p:nvPicPr>
        <p:blipFill>
          <a:blip r:embed="rId2">
            <a:lum bright="-6000" contrast="24000"/>
          </a:blip>
          <a:stretch/>
        </p:blipFill>
        <p:spPr bwMode="auto">
          <a:xfrm>
            <a:off x="323528" y="332657"/>
            <a:ext cx="3600400" cy="352839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" name="Picture 2" descr="lyme%201" hidden="0"/>
          <p:cNvPicPr>
            <a:picLocks noChangeAspect="1" noChangeArrowheads="1"/>
          </p:cNvPicPr>
          <p:nvPr isPhoto="0" userDrawn="0"/>
        </p:nvPicPr>
        <p:blipFill>
          <a:blip r:embed="rId3"/>
          <a:stretch/>
        </p:blipFill>
        <p:spPr bwMode="auto">
          <a:xfrm>
            <a:off x="4355976" y="332656"/>
            <a:ext cx="4103737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Болезнь Лайма (клещевой боррелиоз)" hidden="0"/>
          <p:cNvPicPr>
            <a:picLocks noChangeAspect="1" noChangeArrowheads="1"/>
          </p:cNvPicPr>
          <p:nvPr isPhoto="0" userDrawn="0"/>
        </p:nvPicPr>
        <p:blipFill>
          <a:blip r:embed="rId4"/>
          <a:stretch/>
        </p:blipFill>
        <p:spPr bwMode="auto">
          <a:xfrm>
            <a:off x="971599" y="3933056"/>
            <a:ext cx="6767983" cy="2708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Прямоугольник 1" hidden="0"/>
          <p:cNvSpPr/>
          <p:nvPr isPhoto="0" userDrawn="0"/>
        </p:nvSpPr>
        <p:spPr bwMode="auto">
          <a:xfrm>
            <a:off x="179512" y="188641"/>
            <a:ext cx="8784976" cy="71096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/>
              <a:t>  К поздним поражениям нервной систем  относят хронический </a:t>
            </a:r>
            <a:r>
              <a:rPr lang="ru-RU" sz="2400"/>
              <a:t>энцефаломиелит</a:t>
            </a:r>
            <a:r>
              <a:rPr lang="ru-RU" sz="2400"/>
              <a:t>,  энцефалопатия (напоминает рассеянный склероз), спастический парезы, атаксия, стертые расстройства памяти, хроническая аксональная </a:t>
            </a:r>
            <a:r>
              <a:rPr lang="ru-RU" sz="2400"/>
              <a:t>радикулопатия</a:t>
            </a:r>
            <a:r>
              <a:rPr lang="ru-RU" sz="2400"/>
              <a:t>, деменция</a:t>
            </a:r>
            <a:endParaRPr/>
          </a:p>
          <a:p>
            <a:pPr>
              <a:defRPr/>
            </a:pPr>
            <a:endParaRPr lang="ru-RU" sz="2400"/>
          </a:p>
          <a:p>
            <a:pPr>
              <a:defRPr/>
            </a:pPr>
            <a:endParaRPr lang="ru-RU" sz="2400"/>
          </a:p>
          <a:p>
            <a:pPr>
              <a:defRPr/>
            </a:pPr>
            <a:endParaRPr lang="ru-RU" sz="2400"/>
          </a:p>
          <a:p>
            <a:pPr>
              <a:defRPr/>
            </a:pPr>
            <a:endParaRPr lang="ru-RU" sz="2400"/>
          </a:p>
          <a:p>
            <a:pPr>
              <a:defRPr/>
            </a:pPr>
            <a:endParaRPr lang="ru-RU" sz="2400"/>
          </a:p>
          <a:p>
            <a:pPr>
              <a:defRPr/>
            </a:pPr>
            <a:endParaRPr lang="ru-RU" sz="2400"/>
          </a:p>
          <a:p>
            <a:pPr>
              <a:defRPr/>
            </a:pPr>
            <a:endParaRPr lang="ru-RU" sz="2400"/>
          </a:p>
          <a:p>
            <a:pPr>
              <a:defRPr/>
            </a:pPr>
            <a:endParaRPr lang="ru-RU" sz="2400"/>
          </a:p>
          <a:p>
            <a:pPr>
              <a:defRPr/>
            </a:pPr>
            <a:endParaRPr lang="ru-RU" sz="2400"/>
          </a:p>
          <a:p>
            <a:pPr>
              <a:defRPr/>
            </a:pPr>
            <a:endParaRPr lang="ru-RU" sz="2400"/>
          </a:p>
          <a:p>
            <a:pPr>
              <a:defRPr/>
            </a:pPr>
            <a:endParaRPr lang="ru-RU" sz="2400"/>
          </a:p>
          <a:p>
            <a:pPr>
              <a:defRPr/>
            </a:pPr>
            <a:endParaRPr lang="ru-RU" sz="2400"/>
          </a:p>
          <a:p>
            <a:pPr>
              <a:defRPr/>
            </a:pPr>
            <a:endParaRPr lang="ru-RU" sz="2400"/>
          </a:p>
          <a:p>
            <a:pPr>
              <a:defRPr/>
            </a:pPr>
            <a:endParaRPr lang="ru-RU" sz="2400"/>
          </a:p>
          <a:p>
            <a:pPr>
              <a:defRPr/>
            </a:pPr>
            <a:r>
              <a:rPr lang="ru-RU" sz="2400"/>
              <a:t> </a:t>
            </a:r>
            <a:endParaRPr lang="ru-RU" sz="2400"/>
          </a:p>
        </p:txBody>
      </p:sp>
      <p:graphicFrame>
        <p:nvGraphicFramePr>
          <p:cNvPr id="0" name=""/>
          <p:cNvGraphicFramePr>
            <a:graphicFrameLocks xmlns:a="http://schemas.openxmlformats.org/drawingml/2006/main" noChangeAspect="1"/>
          </p:cNvGraphicFramePr>
          <p:nvPr>
            <p:extLst>
              <p:ext uri="{D42A27DB-BD31-4B8C-83A1-F6EECF244321}">
                <p14:modId xmlns:p14="http://schemas.microsoft.com/office/powerpoint/2010/main" val="2157879785"/>
              </p:ext>
            </p:extLst>
          </p:nvPr>
        </p:nvGraphicFramePr>
        <p:xfrm>
          <a:off x="323528" y="1844825"/>
          <a:ext cx="3311524" cy="3312367"/>
        </p:xfrm>
        <a:graphic>
          <a:graphicData uri="http://schemas.openxmlformats.org/presentationml/2006/ole">
            <p:oleObj name="oleObj" r:id="rId3" imgW="2704465" imgH="3707765" progId="">
              <p:embed/>
              <p:pic>
                <p:nvPicPr>
                  <p:cNvPr id="5" name="" hidden="0"/>
                  <p:cNvPicPr/>
                  <p:nvPr isPhoto="0" userDrawn="0"/>
                </p:nvPicPr>
                <p:blipFill>
                  <a:blip r:embed="rId2"/>
                  <a:stretch/>
                </p:blipFill>
                <p:spPr bwMode="auto">
                  <a:xfrm>
                    <a:off x="323528" y="1844825"/>
                    <a:ext cx="3311524" cy="3312367"/>
                  </a:xfrm>
                  <a:prstGeom prst="rect">
                    <a:avLst/>
                  </a:prstGeom>
                </p:spPr>
              </p:pic>
            </p:oleObj>
          </a:graphicData>
        </a:graphic>
      </p:graphicFrame>
      <p:pic>
        <p:nvPicPr>
          <p:cNvPr id="6" name="Picture 5" hidden="0"/>
          <p:cNvPicPr>
            <a:picLocks noChangeAspect="1" noChangeArrowheads="1"/>
          </p:cNvPicPr>
          <p:nvPr isPhoto="0" userDrawn="0"/>
        </p:nvPicPr>
        <p:blipFill>
          <a:blip r:embed="rId4">
            <a:lum bright="-24000" contrast="42000"/>
          </a:blip>
          <a:stretch/>
        </p:blipFill>
        <p:spPr bwMode="auto">
          <a:xfrm>
            <a:off x="4355976" y="1772816"/>
            <a:ext cx="4276725" cy="3384376"/>
          </a:xfrm>
          <a:prstGeom prst="rect">
            <a:avLst/>
          </a:prstGeom>
          <a:noFill/>
          <a:ln w="38100" cmpd="dbl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7" name="Прямоугольник 7" hidden="0"/>
          <p:cNvSpPr/>
          <p:nvPr isPhoto="0" userDrawn="0"/>
        </p:nvSpPr>
        <p:spPr bwMode="auto">
          <a:xfrm>
            <a:off x="251520" y="5445224"/>
            <a:ext cx="388843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200">
                <a:solidFill>
                  <a:srgbClr val="0070C0"/>
                </a:solidFill>
              </a:rPr>
              <a:t>Демиелинизация</a:t>
            </a:r>
            <a:r>
              <a:rPr lang="ru-RU" sz="2200">
                <a:solidFill>
                  <a:srgbClr val="0070C0"/>
                </a:solidFill>
              </a:rPr>
              <a:t> у пациента с </a:t>
            </a:r>
            <a:r>
              <a:rPr lang="ru-RU" sz="2200">
                <a:solidFill>
                  <a:srgbClr val="0070C0"/>
                </a:solidFill>
              </a:rPr>
              <a:t>менинго-энцефаломиелитом</a:t>
            </a:r>
            <a:endParaRPr lang="ru-RU" sz="2200">
              <a:solidFill>
                <a:srgbClr val="0070C0"/>
              </a:solidFill>
            </a:endParaRPr>
          </a:p>
        </p:txBody>
      </p:sp>
      <p:sp>
        <p:nvSpPr>
          <p:cNvPr id="8" name="Прямоугольник 8" hidden="0"/>
          <p:cNvSpPr/>
          <p:nvPr isPhoto="0" userDrawn="0"/>
        </p:nvSpPr>
        <p:spPr bwMode="auto">
          <a:xfrm>
            <a:off x="4355976" y="5373216"/>
            <a:ext cx="453650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200">
                <a:solidFill>
                  <a:schemeClr val="tx2">
                    <a:lumMod val="60000"/>
                    <a:lumOff val="40000"/>
                  </a:schemeClr>
                </a:solidFill>
              </a:rPr>
              <a:t>Прогрессирующий </a:t>
            </a:r>
            <a:r>
              <a:rPr lang="ru-RU" sz="2200">
                <a:solidFill>
                  <a:schemeClr val="tx2">
                    <a:lumMod val="60000"/>
                    <a:lumOff val="40000"/>
                  </a:schemeClr>
                </a:solidFill>
              </a:rPr>
              <a:t>энцефаломиелит</a:t>
            </a:r>
            <a:r>
              <a:rPr lang="ru-RU" sz="2200">
                <a:solidFill>
                  <a:schemeClr val="tx2">
                    <a:lumMod val="60000"/>
                    <a:lumOff val="40000"/>
                  </a:schemeClr>
                </a:solidFill>
              </a:rPr>
              <a:t> у пациента ЛБ, о</a:t>
            </a:r>
            <a:r>
              <a:rPr lang="ru-RU" sz="2400">
                <a:solidFill>
                  <a:schemeClr val="tx2">
                    <a:lumMod val="60000"/>
                    <a:lumOff val="40000"/>
                  </a:schemeClr>
                </a:solidFill>
              </a:rPr>
              <a:t>чаг </a:t>
            </a:r>
            <a:r>
              <a:rPr lang="ru-RU" sz="2400">
                <a:solidFill>
                  <a:schemeClr val="tx2">
                    <a:lumMod val="60000"/>
                    <a:lumOff val="40000"/>
                  </a:schemeClr>
                </a:solidFill>
              </a:rPr>
              <a:t>демиелиниза-ции</a:t>
            </a:r>
            <a:endParaRPr lang="ru-RU" sz="220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 Box 2" hidden="0"/>
          <p:cNvSpPr>
            <a:spLocks noAdjustHandles="0" noChangeArrowheads="0"/>
          </p:cNvSpPr>
          <p:nvPr isPhoto="0" userDrawn="0"/>
        </p:nvSpPr>
        <p:spPr bwMode="auto">
          <a:xfrm>
            <a:off x="663575" y="2794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endParaRPr lang="ru-RU" sz="2400" b="0">
              <a:latin typeface="Arial"/>
            </a:endParaRPr>
          </a:p>
        </p:txBody>
      </p:sp>
      <p:pic>
        <p:nvPicPr>
          <p:cNvPr id="5" name="Picture 3" descr="96933" hidden="0"/>
          <p:cNvPicPr>
            <a:picLocks noChangeAspect="1" noChangeArrowheads="1"/>
          </p:cNvPicPr>
          <p:nvPr isPhoto="0" userDrawn="0"/>
        </p:nvPicPr>
        <p:blipFill>
          <a:blip r:embed="rId2"/>
          <a:stretch/>
        </p:blipFill>
        <p:spPr bwMode="auto">
          <a:xfrm>
            <a:off x="971550" y="908050"/>
            <a:ext cx="7129463" cy="4464050"/>
          </a:xfrm>
          <a:prstGeom prst="rect">
            <a:avLst/>
          </a:prstGeom>
          <a:noFill/>
          <a:ln w="57150">
            <a:solidFill>
              <a:srgbClr val="800000"/>
            </a:solidFill>
            <a:miter lim="800000"/>
            <a:headEnd/>
            <a:tailEnd/>
          </a:ln>
        </p:spPr>
      </p:pic>
      <p:sp>
        <p:nvSpPr>
          <p:cNvPr id="6" name="Text Box 4" hidden="0"/>
          <p:cNvSpPr>
            <a:spLocks noAdjustHandles="0" noChangeArrowheads="0"/>
          </p:cNvSpPr>
          <p:nvPr isPhoto="0" userDrawn="0"/>
        </p:nvSpPr>
        <p:spPr bwMode="auto">
          <a:xfrm>
            <a:off x="395288" y="188913"/>
            <a:ext cx="8569325" cy="528637"/>
          </a:xfrm>
          <a:prstGeom prst="rect">
            <a:avLst/>
          </a:prstGeom>
          <a:solidFill>
            <a:schemeClr val="accent1">
              <a:alpha val="50000"/>
            </a:schemeClr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2800">
                <a:solidFill>
                  <a:srgbClr val="FF9900"/>
                </a:solidFill>
                <a:latin typeface="Arial"/>
              </a:rPr>
              <a:t>   </a:t>
            </a:r>
            <a:r>
              <a:rPr lang="ru-RU" sz="2800">
                <a:latin typeface="Arial"/>
              </a:rPr>
              <a:t>Атрофия рук у пациента с хроническим ЛБ</a:t>
            </a:r>
            <a:endParaRPr/>
          </a:p>
        </p:txBody>
      </p:sp>
      <p:sp>
        <p:nvSpPr>
          <p:cNvPr id="7" name="Text Box 5" hidden="0"/>
          <p:cNvSpPr>
            <a:spLocks noAdjustHandles="0" noChangeArrowheads="0"/>
          </p:cNvSpPr>
          <p:nvPr isPhoto="0" userDrawn="0"/>
        </p:nvSpPr>
        <p:spPr bwMode="auto">
          <a:xfrm>
            <a:off x="395288" y="5445125"/>
            <a:ext cx="8497887" cy="1187450"/>
          </a:xfrm>
          <a:prstGeom prst="rect">
            <a:avLst/>
          </a:prstGeom>
          <a:solidFill>
            <a:srgbClr val="CCFFCC"/>
          </a:solidFill>
          <a:ln w="38100" cmpd="dbl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5000"/>
              </a:lnSpc>
              <a:defRPr/>
            </a:pPr>
            <a:r>
              <a:rPr lang="ru-RU" sz="1200">
                <a:latin typeface="Arial"/>
              </a:rPr>
              <a:t> </a:t>
            </a:r>
            <a:r>
              <a:rPr lang="ru-RU" sz="2400">
                <a:solidFill>
                  <a:schemeClr val="tx2"/>
                </a:solidFill>
                <a:latin typeface="Arial"/>
              </a:rPr>
              <a:t>Генерализованное поражение мотонейронов, как редкое проявление инфекции </a:t>
            </a:r>
            <a:r>
              <a:rPr lang="en-US" sz="2400" i="1">
                <a:solidFill>
                  <a:schemeClr val="tx2"/>
                </a:solidFill>
                <a:latin typeface="Arial"/>
              </a:rPr>
              <a:t>B</a:t>
            </a:r>
            <a:r>
              <a:rPr lang="ru-RU" sz="2400" i="1">
                <a:solidFill>
                  <a:schemeClr val="tx2"/>
                </a:solidFill>
                <a:latin typeface="Arial"/>
              </a:rPr>
              <a:t>.</a:t>
            </a:r>
            <a:r>
              <a:rPr lang="en-US" sz="2400" i="1">
                <a:solidFill>
                  <a:schemeClr val="tx2"/>
                </a:solidFill>
                <a:latin typeface="Arial"/>
              </a:rPr>
              <a:t> burgdorferi</a:t>
            </a:r>
            <a:r>
              <a:rPr lang="ru-RU" sz="2400" i="1">
                <a:solidFill>
                  <a:schemeClr val="tx2"/>
                </a:solidFill>
                <a:latin typeface="Arial"/>
              </a:rPr>
              <a:t>. </a:t>
            </a:r>
            <a:endParaRPr/>
          </a:p>
          <a:p>
            <a:pPr>
              <a:lnSpc>
                <a:spcPct val="105000"/>
              </a:lnSpc>
              <a:defRPr/>
            </a:pPr>
            <a:r>
              <a:rPr lang="ru-RU" i="1">
                <a:solidFill>
                  <a:srgbClr val="FF9900"/>
                </a:solidFill>
                <a:latin typeface="Arial"/>
              </a:rPr>
              <a:t>                    </a:t>
            </a:r>
            <a:r>
              <a:rPr lang="en-US" sz="1600" i="1">
                <a:solidFill>
                  <a:schemeClr val="tx2"/>
                </a:solidFill>
                <a:latin typeface="Arial"/>
              </a:rPr>
              <a:t>Neurol Neurosurg Psychiatry</a:t>
            </a:r>
            <a:r>
              <a:rPr lang="en-US" sz="1600">
                <a:solidFill>
                  <a:schemeClr val="tx2"/>
                </a:solidFill>
                <a:latin typeface="Arial"/>
              </a:rPr>
              <a:t> 1997;63:257-258</a:t>
            </a:r>
            <a:r>
              <a:rPr lang="en-US" sz="1600" b="0">
                <a:latin typeface="Arial"/>
              </a:rPr>
              <a:t> </a:t>
            </a:r>
            <a:r>
              <a:rPr lang="en-US">
                <a:solidFill>
                  <a:srgbClr val="FFCC00"/>
                </a:solidFill>
                <a:latin typeface="Arial"/>
              </a:rPr>
              <a:t> </a:t>
            </a:r>
            <a:r>
              <a:rPr lang="ru-RU">
                <a:solidFill>
                  <a:srgbClr val="FFCC00"/>
                </a:solidFill>
                <a:latin typeface="Arial"/>
              </a:rPr>
              <a:t>                                   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Прямоугольник 1" hidden="0"/>
          <p:cNvSpPr/>
          <p:nvPr isPhoto="0" userDrawn="0"/>
        </p:nvSpPr>
        <p:spPr bwMode="auto">
          <a:xfrm>
            <a:off x="683568" y="188640"/>
            <a:ext cx="453650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b="1">
                <a:solidFill>
                  <a:srgbClr val="FF0000"/>
                </a:solidFill>
              </a:rPr>
              <a:t>Поражение опорно-двигательного аппарата</a:t>
            </a:r>
            <a:r>
              <a:rPr lang="ru-RU" sz="2400" b="1"/>
              <a:t> </a:t>
            </a:r>
            <a:r>
              <a:rPr lang="ru-RU" sz="2400"/>
              <a:t>– </a:t>
            </a:r>
            <a:endParaRPr/>
          </a:p>
          <a:p>
            <a:pPr>
              <a:defRPr/>
            </a:pPr>
            <a:r>
              <a:rPr lang="ru-RU" sz="2400"/>
              <a:t>для 3-й стадии </a:t>
            </a:r>
            <a:r>
              <a:rPr lang="ru-RU" sz="2400"/>
              <a:t>хронизации</a:t>
            </a:r>
            <a:r>
              <a:rPr lang="ru-RU" sz="2400"/>
              <a:t> характерны  проявления </a:t>
            </a:r>
            <a:r>
              <a:rPr lang="ru-RU" sz="2400"/>
              <a:t>интермиттирующего</a:t>
            </a:r>
            <a:r>
              <a:rPr lang="ru-RU" sz="2400"/>
              <a:t>  </a:t>
            </a:r>
            <a:r>
              <a:rPr lang="ru-RU" sz="2400"/>
              <a:t>олигоартрита</a:t>
            </a:r>
            <a:r>
              <a:rPr lang="ru-RU" sz="2400"/>
              <a:t>, хронического артрита, периферические </a:t>
            </a:r>
            <a:r>
              <a:rPr lang="ru-RU" sz="2400"/>
              <a:t>эстезопатии</a:t>
            </a:r>
            <a:r>
              <a:rPr lang="ru-RU" sz="2400"/>
              <a:t>, периостит или подвывихи на фоне </a:t>
            </a:r>
            <a:r>
              <a:rPr lang="ru-RU" sz="2400"/>
              <a:t>акродерматита</a:t>
            </a:r>
            <a:r>
              <a:rPr lang="ru-RU" sz="2400"/>
              <a:t>.</a:t>
            </a:r>
            <a:endParaRPr lang="ru-RU" sz="2400"/>
          </a:p>
        </p:txBody>
      </p:sp>
      <p:pic>
        <p:nvPicPr>
          <p:cNvPr id="5" name="Picture 1028" descr="ПРИРОДНО-ОЧАГОВЫЕ-3" hidden="0"/>
          <p:cNvPicPr>
            <a:picLocks noChangeAspect="1" noChangeArrowheads="1"/>
          </p:cNvPicPr>
          <p:nvPr isPhoto="0" userDrawn="0"/>
        </p:nvPicPr>
        <p:blipFill>
          <a:blip r:embed="rId2"/>
          <a:stretch/>
        </p:blipFill>
        <p:spPr bwMode="auto">
          <a:xfrm>
            <a:off x="5652120" y="0"/>
            <a:ext cx="313055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tangle 10" hidden="0"/>
          <p:cNvSpPr>
            <a:spLocks noChangeArrowheads="1" noGrp="1"/>
          </p:cNvSpPr>
          <p:nvPr isPhoto="0" userDrawn="0">
            <p:ph type="title" hasCustomPrompt="0"/>
          </p:nvPr>
        </p:nvSpPr>
        <p:spPr bwMode="auto">
          <a:xfrm>
            <a:off x="914400" y="0"/>
            <a:ext cx="7689850" cy="981075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sz="3200" b="1">
                <a:solidFill>
                  <a:srgbClr val="CC0066"/>
                </a:solidFill>
              </a:rPr>
              <a:t>Серологическая диагностика клещевых </a:t>
            </a:r>
            <a:r>
              <a:rPr lang="ru-RU" sz="3200" b="1">
                <a:solidFill>
                  <a:srgbClr val="CC0066"/>
                </a:solidFill>
              </a:rPr>
              <a:t>боррелиозов</a:t>
            </a:r>
            <a:r>
              <a:rPr lang="ru-RU" sz="3200" b="1">
                <a:solidFill>
                  <a:srgbClr val="CC0066"/>
                </a:solidFill>
              </a:rPr>
              <a:t>.</a:t>
            </a:r>
            <a:endParaRPr/>
          </a:p>
        </p:txBody>
      </p:sp>
      <p:sp>
        <p:nvSpPr>
          <p:cNvPr id="5" name="Rectangle 11" hidden="0"/>
          <p:cNvSpPr>
            <a:spLocks noChangeArrowheads="1" noGrp="1"/>
          </p:cNvSpPr>
          <p:nvPr isPhoto="0" userDrawn="0">
            <p:ph type="body" idx="1" hasCustomPrompt="0"/>
          </p:nvPr>
        </p:nvSpPr>
        <p:spPr bwMode="auto">
          <a:xfrm>
            <a:off x="323850" y="908050"/>
            <a:ext cx="8640763" cy="5689600"/>
          </a:xfrm>
        </p:spPr>
        <p:txBody>
          <a:bodyPr>
            <a:normAutofit fontScale="92500" lnSpcReduction="10000"/>
          </a:bodyPr>
          <a:lstStyle/>
          <a:p>
            <a:pPr algn="just">
              <a:lnSpc>
                <a:spcPct val="80000"/>
              </a:lnSpc>
              <a:buFont typeface="Wingdings"/>
              <a:buNone/>
              <a:defRPr/>
            </a:pPr>
            <a:r>
              <a:rPr lang="ru-RU" sz="2400">
                <a:solidFill>
                  <a:srgbClr val="333399"/>
                </a:solidFill>
              </a:rPr>
              <a:t>Для </a:t>
            </a:r>
            <a:r>
              <a:rPr lang="ru-RU" sz="2400">
                <a:solidFill>
                  <a:srgbClr val="333399"/>
                </a:solidFill>
              </a:rPr>
              <a:t>серологической диагностики клещевых </a:t>
            </a:r>
            <a:r>
              <a:rPr lang="ru-RU" sz="2400">
                <a:solidFill>
                  <a:srgbClr val="333399"/>
                </a:solidFill>
              </a:rPr>
              <a:t>боррелиозов</a:t>
            </a:r>
            <a:r>
              <a:rPr lang="ru-RU" sz="2400">
                <a:solidFill>
                  <a:srgbClr val="333399"/>
                </a:solidFill>
              </a:rPr>
              <a:t> в </a:t>
            </a:r>
            <a:r>
              <a:rPr lang="ru-RU" sz="2400">
                <a:solidFill>
                  <a:srgbClr val="333399"/>
                </a:solidFill>
              </a:rPr>
              <a:t>настоящее </a:t>
            </a:r>
            <a:r>
              <a:rPr lang="ru-RU" sz="2400">
                <a:solidFill>
                  <a:srgbClr val="333399"/>
                </a:solidFill>
              </a:rPr>
              <a:t>время </a:t>
            </a:r>
            <a:r>
              <a:rPr lang="ru-RU" sz="2400">
                <a:solidFill>
                  <a:srgbClr val="333399"/>
                </a:solidFill>
              </a:rPr>
              <a:t> используется </a:t>
            </a:r>
            <a:r>
              <a:rPr lang="ru-RU" sz="2400">
                <a:solidFill>
                  <a:srgbClr val="333399"/>
                </a:solidFill>
              </a:rPr>
              <a:t>иммуноферментный анализ (</a:t>
            </a:r>
            <a:r>
              <a:rPr lang="ru-RU" sz="2400">
                <a:solidFill>
                  <a:srgbClr val="333399"/>
                </a:solidFill>
              </a:rPr>
              <a:t>ИФА) крови и ПЦР СМЖ</a:t>
            </a:r>
            <a:endParaRPr/>
          </a:p>
          <a:p>
            <a:pPr algn="just">
              <a:lnSpc>
                <a:spcPct val="80000"/>
              </a:lnSpc>
              <a:buFont typeface="Wingdings"/>
              <a:buNone/>
              <a:defRPr/>
            </a:pPr>
            <a:r>
              <a:rPr lang="ru-RU" sz="2400">
                <a:solidFill>
                  <a:srgbClr val="333399"/>
                </a:solidFill>
              </a:rPr>
              <a:t>ИФА необходимо проводить с </a:t>
            </a:r>
            <a:r>
              <a:rPr lang="ru-RU" sz="2400">
                <a:solidFill>
                  <a:srgbClr val="CC0066"/>
                </a:solidFill>
              </a:rPr>
              <a:t>10-14 дня</a:t>
            </a:r>
            <a:r>
              <a:rPr lang="ru-RU" sz="2400">
                <a:solidFill>
                  <a:srgbClr val="333399"/>
                </a:solidFill>
              </a:rPr>
              <a:t> после присасывания </a:t>
            </a:r>
            <a:r>
              <a:rPr lang="ru-RU" sz="2400">
                <a:solidFill>
                  <a:srgbClr val="333399"/>
                </a:solidFill>
              </a:rPr>
              <a:t>клеща, когда появляются </a:t>
            </a:r>
            <a:r>
              <a:rPr lang="ru-RU" sz="2400">
                <a:solidFill>
                  <a:srgbClr val="333399"/>
                </a:solidFill>
              </a:rPr>
              <a:t>антитела класса </a:t>
            </a:r>
            <a:r>
              <a:rPr lang="en-US" sz="2400">
                <a:solidFill>
                  <a:srgbClr val="CC0066"/>
                </a:solidFill>
              </a:rPr>
              <a:t>IgM</a:t>
            </a:r>
            <a:r>
              <a:rPr lang="ru-RU" sz="2400">
                <a:solidFill>
                  <a:srgbClr val="CC0066"/>
                </a:solidFill>
              </a:rPr>
              <a:t>,</a:t>
            </a:r>
            <a:r>
              <a:rPr lang="ru-RU" sz="2400">
                <a:solidFill>
                  <a:srgbClr val="333399"/>
                </a:solidFill>
              </a:rPr>
              <a:t> определение </a:t>
            </a:r>
            <a:r>
              <a:rPr lang="ru-RU" sz="2400">
                <a:solidFill>
                  <a:srgbClr val="333399"/>
                </a:solidFill>
              </a:rPr>
              <a:t>уровня антител в </a:t>
            </a:r>
            <a:r>
              <a:rPr lang="ru-RU" sz="2400">
                <a:solidFill>
                  <a:srgbClr val="CC0066"/>
                </a:solidFill>
              </a:rPr>
              <a:t>более ранние сроки неинформативно. </a:t>
            </a:r>
            <a:r>
              <a:rPr lang="ru-RU" sz="2400">
                <a:solidFill>
                  <a:srgbClr val="333399"/>
                </a:solidFill>
              </a:rPr>
              <a:t>Отчетливый </a:t>
            </a:r>
            <a:r>
              <a:rPr lang="ru-RU" sz="2400">
                <a:solidFill>
                  <a:srgbClr val="333399"/>
                </a:solidFill>
              </a:rPr>
              <a:t>подъем уровня антител класса </a:t>
            </a:r>
            <a:r>
              <a:rPr lang="en-US" sz="2400">
                <a:solidFill>
                  <a:srgbClr val="CC0066"/>
                </a:solidFill>
              </a:rPr>
              <a:t>IgM</a:t>
            </a:r>
            <a:r>
              <a:rPr lang="ru-RU" sz="2400">
                <a:solidFill>
                  <a:srgbClr val="333399"/>
                </a:solidFill>
              </a:rPr>
              <a:t> и появление антител класса </a:t>
            </a:r>
            <a:r>
              <a:rPr lang="en-US" sz="2400">
                <a:solidFill>
                  <a:srgbClr val="CC0066"/>
                </a:solidFill>
              </a:rPr>
              <a:t>IgG</a:t>
            </a:r>
            <a:r>
              <a:rPr lang="ru-RU" sz="2400">
                <a:solidFill>
                  <a:srgbClr val="CC0066"/>
                </a:solidFill>
              </a:rPr>
              <a:t> отмечается на 3-4-ой неделе от начала заболевания.</a:t>
            </a:r>
            <a:r>
              <a:rPr lang="ru-RU" sz="2400">
                <a:solidFill>
                  <a:srgbClr val="333399"/>
                </a:solidFill>
              </a:rPr>
              <a:t> </a:t>
            </a:r>
            <a:r>
              <a:rPr lang="ru-RU" sz="2400">
                <a:solidFill>
                  <a:srgbClr val="0070C0"/>
                </a:solidFill>
              </a:rPr>
              <a:t>Исследование высокочувствительно, но  </a:t>
            </a:r>
            <a:r>
              <a:rPr lang="ru-RU" sz="2400">
                <a:solidFill>
                  <a:srgbClr val="0070C0"/>
                </a:solidFill>
              </a:rPr>
              <a:t>малоспецифично</a:t>
            </a:r>
            <a:r>
              <a:rPr lang="ru-RU" sz="2400">
                <a:solidFill>
                  <a:srgbClr val="0070C0"/>
                </a:solidFill>
              </a:rPr>
              <a:t> (много ложноположительных результатов), поэтому при положительном  результате необходимо  проводить </a:t>
            </a:r>
            <a:r>
              <a:rPr lang="ru-RU" sz="2400">
                <a:solidFill>
                  <a:srgbClr val="0070C0"/>
                </a:solidFill>
              </a:rPr>
              <a:t>иммуноблотинг</a:t>
            </a:r>
            <a:r>
              <a:rPr lang="ru-RU" sz="2400">
                <a:solidFill>
                  <a:srgbClr val="0070C0"/>
                </a:solidFill>
              </a:rPr>
              <a:t> (определение антител к поверхностным белкам </a:t>
            </a:r>
            <a:r>
              <a:rPr lang="ru-RU" sz="2400">
                <a:solidFill>
                  <a:srgbClr val="0070C0"/>
                </a:solidFill>
              </a:rPr>
              <a:t>боррелий</a:t>
            </a:r>
            <a:r>
              <a:rPr lang="ru-RU" sz="2400">
                <a:solidFill>
                  <a:srgbClr val="0070C0"/>
                </a:solidFill>
              </a:rPr>
              <a:t>)</a:t>
            </a:r>
            <a:endParaRPr lang="ru-RU" sz="2400">
              <a:solidFill>
                <a:srgbClr val="0070C0"/>
              </a:solidFill>
            </a:endParaRPr>
          </a:p>
          <a:p>
            <a:pPr algn="just">
              <a:lnSpc>
                <a:spcPct val="80000"/>
              </a:lnSpc>
              <a:buFont typeface="Wingdings"/>
              <a:buNone/>
              <a:defRPr/>
            </a:pPr>
            <a:r>
              <a:rPr lang="ru-RU" sz="2400">
                <a:solidFill>
                  <a:srgbClr val="333399"/>
                </a:solidFill>
              </a:rPr>
              <a:t>Через </a:t>
            </a:r>
            <a:r>
              <a:rPr lang="ru-RU" sz="2400">
                <a:solidFill>
                  <a:srgbClr val="CC0066"/>
                </a:solidFill>
              </a:rPr>
              <a:t>3-4 недели исследование повторяют</a:t>
            </a:r>
            <a:r>
              <a:rPr lang="ru-RU" sz="2400">
                <a:solidFill>
                  <a:srgbClr val="333399"/>
                </a:solidFill>
              </a:rPr>
              <a:t>. Оптимальным следует считать двукратное исследование, которое рекомендуется назначать до и после курса лечения антибиотиками</a:t>
            </a:r>
            <a:r>
              <a:rPr lang="ru-RU" sz="2400">
                <a:solidFill>
                  <a:srgbClr val="333399"/>
                </a:solidFill>
              </a:rPr>
              <a:t>.</a:t>
            </a:r>
            <a:endParaRPr/>
          </a:p>
          <a:p>
            <a:pPr algn="just">
              <a:lnSpc>
                <a:spcPct val="80000"/>
              </a:lnSpc>
              <a:buFont typeface="Wingdings"/>
              <a:buNone/>
              <a:defRPr/>
            </a:pPr>
            <a:r>
              <a:rPr lang="ru-RU" sz="2400">
                <a:solidFill>
                  <a:srgbClr val="333399"/>
                </a:solidFill>
              </a:rPr>
              <a:t>Падение титров антител класса </a:t>
            </a:r>
            <a:r>
              <a:rPr lang="en-US" sz="2400">
                <a:solidFill>
                  <a:srgbClr val="333399"/>
                </a:solidFill>
              </a:rPr>
              <a:t>IgG</a:t>
            </a:r>
            <a:r>
              <a:rPr lang="ru-RU" sz="2400">
                <a:solidFill>
                  <a:srgbClr val="333399"/>
                </a:solidFill>
              </a:rPr>
              <a:t>  происходит через 1,5 - 2 месяца после эффективного лечения. Повторные контрольные обследования после лечения проводятся на    4-й неделе, а также через 6 и 12 месяцев при отсутствии органных поражений. При поражении суставов, нервной и </a:t>
            </a:r>
            <a:r>
              <a:rPr lang="ru-RU" sz="2400">
                <a:solidFill>
                  <a:srgbClr val="333399"/>
                </a:solidFill>
              </a:rPr>
              <a:t>сердечно-сосудистой</a:t>
            </a:r>
            <a:r>
              <a:rPr lang="ru-RU" sz="2400">
                <a:solidFill>
                  <a:srgbClr val="333399"/>
                </a:solidFill>
              </a:rPr>
              <a:t> систем исследования целесообразно повторять каждые 3 месяца в течение года.</a:t>
            </a:r>
            <a:endParaRPr lang="ru-RU" sz="2400">
              <a:solidFill>
                <a:srgbClr val="333399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 hidden="0"/>
          <p:cNvSpPr/>
          <p:nvPr isPhoto="0" userDrawn="0"/>
        </p:nvSpPr>
        <p:spPr bwMode="auto">
          <a:xfrm>
            <a:off x="251520" y="1"/>
            <a:ext cx="8568952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Wingdings"/>
              <a:buChar char="ü"/>
              <a:defRPr/>
            </a:pPr>
            <a:r>
              <a:rPr lang="ru-RU" sz="2400"/>
              <a:t>  После присасывания клеща ИФА исследование проводим после снятия клеща (чтобы исключить уже имеющие антитела), затем ч/</a:t>
            </a:r>
            <a:r>
              <a:rPr lang="ru-RU" sz="2400"/>
              <a:t>з</a:t>
            </a:r>
            <a:r>
              <a:rPr lang="ru-RU" sz="2400"/>
              <a:t>  10-14 </a:t>
            </a:r>
            <a:r>
              <a:rPr lang="ru-RU" sz="2400"/>
              <a:t>днкй</a:t>
            </a:r>
            <a:r>
              <a:rPr lang="ru-RU" sz="2400"/>
              <a:t> после присасывания. Если </a:t>
            </a:r>
            <a:r>
              <a:rPr lang="en-US" sz="2400"/>
              <a:t>IgM</a:t>
            </a:r>
            <a:r>
              <a:rPr lang="en-US" sz="2400"/>
              <a:t>+</a:t>
            </a:r>
            <a:r>
              <a:rPr lang="ru-RU" sz="2400"/>
              <a:t>, то проводим </a:t>
            </a:r>
            <a:r>
              <a:rPr lang="ru-RU" sz="2400"/>
              <a:t>иммуноблот</a:t>
            </a:r>
            <a:r>
              <a:rPr lang="ru-RU" sz="2400"/>
              <a:t> – тест  2-й ступени (имеются чипы к 8 антигенам )</a:t>
            </a:r>
            <a:endParaRPr/>
          </a:p>
          <a:p>
            <a:pPr algn="just">
              <a:buFont typeface="Wingdings"/>
              <a:buChar char="ü"/>
              <a:defRPr/>
            </a:pPr>
            <a:r>
              <a:rPr lang="ru-RU" sz="2400"/>
              <a:t> </a:t>
            </a:r>
            <a:r>
              <a:rPr lang="en-US" sz="2400"/>
              <a:t>IgM</a:t>
            </a:r>
            <a:r>
              <a:rPr lang="en-US" sz="2400"/>
              <a:t>+</a:t>
            </a:r>
            <a:r>
              <a:rPr lang="ru-RU" sz="2400"/>
              <a:t>  могут сохраняться в крови до 3 лет не снижаясь, а у некоторых больных (даже перенесших </a:t>
            </a:r>
            <a:r>
              <a:rPr lang="ru-RU" sz="2400"/>
              <a:t>эритемную</a:t>
            </a:r>
            <a:r>
              <a:rPr lang="ru-RU" sz="2400"/>
              <a:t> форму) они не появляются совсем, поэтому как критерий эффективности лечения не используются, ориентируемся по клиническим проявлениям</a:t>
            </a:r>
            <a:endParaRPr/>
          </a:p>
          <a:p>
            <a:pPr algn="just">
              <a:buFont typeface="Wingdings"/>
              <a:buChar char="ü"/>
              <a:defRPr/>
            </a:pPr>
            <a:r>
              <a:rPr lang="ru-RU" sz="2400"/>
              <a:t>  Обнаружение  </a:t>
            </a:r>
            <a:r>
              <a:rPr lang="en-US" sz="2400"/>
              <a:t>IgM</a:t>
            </a:r>
            <a:r>
              <a:rPr lang="ru-RU" sz="2400"/>
              <a:t> не является диагностическим критерием болезни, а нарастание титра в 2-4 раза в динамике является фактором заражения</a:t>
            </a:r>
            <a:endParaRPr/>
          </a:p>
          <a:p>
            <a:pPr algn="just">
              <a:buFont typeface="Wingdings"/>
              <a:buChar char="ü"/>
              <a:defRPr/>
            </a:pPr>
            <a:r>
              <a:rPr lang="ru-RU" sz="2400"/>
              <a:t> Наличие в крови антител к </a:t>
            </a:r>
            <a:r>
              <a:rPr lang="ru-RU" sz="2400"/>
              <a:t>боррелиям</a:t>
            </a:r>
            <a:r>
              <a:rPr lang="ru-RU" sz="2400"/>
              <a:t> не защищает от болезни, иммунитет не стерильный</a:t>
            </a:r>
            <a:endParaRPr/>
          </a:p>
          <a:p>
            <a:pPr algn="just">
              <a:buFont typeface="Wingdings"/>
              <a:buChar char="ü"/>
              <a:defRPr/>
            </a:pPr>
            <a:r>
              <a:rPr lang="ru-RU" sz="2400"/>
              <a:t>ПЦР-диагноситику</a:t>
            </a:r>
            <a:r>
              <a:rPr lang="ru-RU" sz="2400"/>
              <a:t> проводим: содержимое клещей, ликвора и синовиальной жидкости (в крови возбудителя нет, кроме момента генерализации)   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1" hidden="0"/>
          <p:cNvGraphicFramePr>
            <a:graphicFrameLocks xmlns:a="http://schemas.openxmlformats.org/drawingml/2006/main" noGrp="1"/>
          </p:cNvGraphicFramePr>
          <p:nvPr isPhoto="0" userDrawn="0"/>
        </p:nvGraphicFramePr>
        <p:xfrm>
          <a:off x="251520" y="764703"/>
          <a:ext cx="8712968" cy="5615858"/>
        </p:xfrm>
        <a:graphic>
          <a:graphicData uri="http://schemas.openxmlformats.org/drawingml/2006/table">
            <a:tbl>
              <a:tblPr firstRow="0" firstCol="0" lastRow="0" lastCol="0" bandRow="0" bandCol="0"/>
              <a:tblGrid>
                <a:gridCol w="2021871"/>
                <a:gridCol w="2692210"/>
                <a:gridCol w="1154321"/>
                <a:gridCol w="1031290"/>
                <a:gridCol w="1031290"/>
                <a:gridCol w="781986"/>
              </a:tblGrid>
              <a:tr h="927633">
                <a:tc>
                  <a:txBody>
                    <a:bodyPr/>
                    <a:p>
                      <a:pPr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latin typeface="Calibri"/>
                          <a:ea typeface="Calibri"/>
                          <a:cs typeface="Times New Roman"/>
                        </a:rPr>
                        <a:t>Степень тяжести/ клиническая форма</a:t>
                      </a:r>
                      <a:endParaRPr/>
                    </a:p>
                  </a:txBody>
                  <a:tcPr marL="67112" marR="67112" marT="0" marB="0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latin typeface="Calibri"/>
                          <a:ea typeface="Calibri"/>
                          <a:cs typeface="Times New Roman"/>
                        </a:rPr>
                        <a:t>Препарат</a:t>
                      </a:r>
                      <a:endParaRPr/>
                    </a:p>
                  </a:txBody>
                  <a:tcPr marL="67112" marR="67112" marT="0" marB="0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p>
                      <a:pPr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latin typeface="Calibri"/>
                          <a:ea typeface="Calibri"/>
                          <a:cs typeface="Times New Roman"/>
                        </a:rPr>
                        <a:t>Разовая доза</a:t>
                      </a:r>
                      <a:endParaRPr/>
                    </a:p>
                  </a:txBody>
                  <a:tcPr marL="67112" marR="67112" marT="0" marB="0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p>
                      <a:pPr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latin typeface="Calibri"/>
                          <a:ea typeface="Calibri"/>
                          <a:cs typeface="Times New Roman"/>
                        </a:rPr>
                        <a:t>Кратность приема в/сут</a:t>
                      </a:r>
                      <a:endParaRPr/>
                    </a:p>
                  </a:txBody>
                  <a:tcPr marL="67112" marR="67112" marT="0" marB="0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p>
                      <a:pPr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latin typeface="Calibri"/>
                          <a:ea typeface="Calibri"/>
                          <a:cs typeface="Times New Roman"/>
                        </a:rPr>
                        <a:t>Путь введения</a:t>
                      </a:r>
                      <a:endParaRPr/>
                    </a:p>
                  </a:txBody>
                  <a:tcPr marL="67112" marR="67112" marT="0" marB="0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p>
                      <a:pPr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latin typeface="Calibri"/>
                          <a:ea typeface="Calibri"/>
                          <a:cs typeface="Times New Roman"/>
                        </a:rPr>
                        <a:t>Длитель-ность</a:t>
                      </a:r>
                      <a:r>
                        <a:rPr lang="ru-RU" sz="1600">
                          <a:latin typeface="Calibri"/>
                          <a:ea typeface="Calibri"/>
                          <a:cs typeface="Times New Roman"/>
                        </a:rPr>
                        <a:t>  (дни)</a:t>
                      </a:r>
                      <a:endParaRPr/>
                    </a:p>
                  </a:txBody>
                  <a:tcPr marL="67112" marR="67112" marT="0" marB="0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</a:tcPr>
                </a:tc>
              </a:tr>
              <a:tr h="309212">
                <a:tc gridSpan="6">
                  <a:txBody>
                    <a:bodyPr/>
                    <a:p>
                      <a:pPr algn="ctr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latin typeface="Calibri"/>
                          <a:ea typeface="Calibri"/>
                          <a:cs typeface="Times New Roman"/>
                        </a:rPr>
                        <a:t>ТЕРАПИЯ  ИКБ  ОСТРОГО И ПОДОСТРОГО ТЕЧЕНИЯ</a:t>
                      </a:r>
                      <a:endParaRPr/>
                    </a:p>
                  </a:txBody>
                  <a:tcPr marL="67112" marR="67112" marT="0" marB="0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p>
                      <a:endParaRPr/>
                    </a:p>
                  </a:txBody>
                </a:tc>
                <a:tc hMerge="1">
                  <a:txBody>
                    <a:bodyPr/>
                    <a:p>
                      <a:endParaRPr/>
                    </a:p>
                  </a:txBody>
                </a:tc>
                <a:tc hMerge="1">
                  <a:txBody>
                    <a:bodyPr/>
                    <a:p>
                      <a:endParaRPr/>
                    </a:p>
                  </a:txBody>
                </a:tc>
                <a:tc hMerge="1">
                  <a:txBody>
                    <a:bodyPr/>
                    <a:p>
                      <a:endParaRPr/>
                    </a:p>
                  </a:txBody>
                </a:tc>
                <a:tc hMerge="1">
                  <a:txBody>
                    <a:bodyPr/>
                    <a:p>
                      <a:endParaRPr/>
                    </a:p>
                  </a:txBody>
                </a:tc>
              </a:tr>
              <a:tr h="309212">
                <a:tc gridSpan="6">
                  <a:txBody>
                    <a:bodyPr/>
                    <a:p>
                      <a:pPr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latin typeface="Calibri"/>
                          <a:ea typeface="Calibri"/>
                          <a:cs typeface="Times New Roman"/>
                        </a:rPr>
                        <a:t>ЛЕГКАЯ</a:t>
                      </a:r>
                      <a:endParaRPr/>
                    </a:p>
                  </a:txBody>
                  <a:tcPr marL="67112" marR="67112" marT="0" marB="0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p>
                      <a:endParaRPr/>
                    </a:p>
                  </a:txBody>
                </a:tc>
                <a:tc hMerge="1">
                  <a:txBody>
                    <a:bodyPr/>
                    <a:p>
                      <a:endParaRPr/>
                    </a:p>
                  </a:txBody>
                </a:tc>
                <a:tc hMerge="1">
                  <a:txBody>
                    <a:bodyPr/>
                    <a:p>
                      <a:endParaRPr/>
                    </a:p>
                  </a:txBody>
                </a:tc>
                <a:tc hMerge="1">
                  <a:txBody>
                    <a:bodyPr/>
                    <a:p>
                      <a:endParaRPr/>
                    </a:p>
                  </a:txBody>
                </a:tc>
                <a:tc hMerge="1">
                  <a:txBody>
                    <a:bodyPr/>
                    <a:p>
                      <a:endParaRPr/>
                    </a:p>
                  </a:txBody>
                </a:tc>
              </a:tr>
              <a:tr h="927633">
                <a:tc>
                  <a:txBody>
                    <a:bodyPr/>
                    <a:p>
                      <a:pPr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latin typeface="Calibri"/>
                          <a:ea typeface="Calibri"/>
                          <a:cs typeface="Times New Roman"/>
                        </a:rPr>
                        <a:t>Эритемная</a:t>
                      </a:r>
                      <a:r>
                        <a:rPr lang="ru-RU" sz="1600">
                          <a:latin typeface="Calibri"/>
                          <a:ea typeface="Calibri"/>
                          <a:cs typeface="Times New Roman"/>
                        </a:rPr>
                        <a:t> без органных поражений</a:t>
                      </a:r>
                      <a:endParaRPr/>
                    </a:p>
                  </a:txBody>
                  <a:tcPr marL="67112" marR="67112" marT="0" marB="0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p>
                      <a:pPr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latin typeface="Calibri"/>
                          <a:ea typeface="Calibri"/>
                          <a:cs typeface="Times New Roman"/>
                        </a:rPr>
                        <a:t>Доксициклин</a:t>
                      </a:r>
                      <a:endParaRPr/>
                    </a:p>
                    <a:p>
                      <a:pPr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latin typeface="Calibri"/>
                          <a:ea typeface="Calibri"/>
                          <a:cs typeface="Times New Roman"/>
                        </a:rPr>
                        <a:t>Амоксициллин + Клавуланат</a:t>
                      </a:r>
                      <a:endParaRPr/>
                    </a:p>
                    <a:p>
                      <a:pPr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latin typeface="Calibri"/>
                          <a:ea typeface="Calibri"/>
                          <a:cs typeface="Times New Roman"/>
                        </a:rPr>
                        <a:t>Амоксициллин</a:t>
                      </a:r>
                      <a:endParaRPr/>
                    </a:p>
                  </a:txBody>
                  <a:tcPr marL="67112" marR="67112" marT="0" marB="0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latin typeface="Calibri"/>
                          <a:ea typeface="Calibri"/>
                          <a:cs typeface="Times New Roman"/>
                        </a:rPr>
                        <a:t>0,1  </a:t>
                      </a:r>
                      <a:endParaRPr/>
                    </a:p>
                    <a:p>
                      <a:pPr algn="ctr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latin typeface="Calibri"/>
                          <a:ea typeface="Calibri"/>
                          <a:cs typeface="Times New Roman"/>
                        </a:rPr>
                        <a:t>0,375</a:t>
                      </a:r>
                      <a:endParaRPr/>
                    </a:p>
                    <a:p>
                      <a:pPr algn="ctr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latin typeface="Calibri"/>
                          <a:ea typeface="Calibri"/>
                          <a:cs typeface="Times New Roman"/>
                        </a:rPr>
                        <a:t>0,5-1,0</a:t>
                      </a:r>
                      <a:endParaRPr/>
                    </a:p>
                  </a:txBody>
                  <a:tcPr marL="67112" marR="67112" marT="0" marB="0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  <a:endParaRPr/>
                    </a:p>
                    <a:p>
                      <a:pPr algn="ctr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  <a:endParaRPr/>
                    </a:p>
                    <a:p>
                      <a:pPr algn="ctr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  <a:endParaRPr/>
                    </a:p>
                  </a:txBody>
                  <a:tcPr marL="67112" marR="67112" marT="0" marB="0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en-US" sz="1600">
                          <a:latin typeface="Calibri"/>
                          <a:ea typeface="Calibri"/>
                          <a:cs typeface="Times New Roman"/>
                        </a:rPr>
                        <a:t>Per os 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en-US" sz="1600">
                          <a:latin typeface="Calibri"/>
                          <a:ea typeface="Calibri"/>
                          <a:cs typeface="Times New Roman"/>
                        </a:rPr>
                        <a:t>Per os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en-US" sz="1600">
                          <a:latin typeface="Calibri"/>
                          <a:ea typeface="Calibri"/>
                          <a:cs typeface="Times New Roman"/>
                        </a:rPr>
                        <a:t>Per os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112" marR="67112" marT="0" marB="0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latin typeface="Calibri"/>
                          <a:ea typeface="Calibri"/>
                          <a:cs typeface="Times New Roman"/>
                        </a:rPr>
                        <a:t>10-14</a:t>
                      </a:r>
                      <a:endParaRPr/>
                    </a:p>
                    <a:p>
                      <a:pPr algn="ctr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latin typeface="Calibri"/>
                          <a:ea typeface="Calibri"/>
                          <a:cs typeface="Times New Roman"/>
                        </a:rPr>
                        <a:t>10</a:t>
                      </a:r>
                      <a:endParaRPr/>
                    </a:p>
                    <a:p>
                      <a:pPr algn="ctr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latin typeface="Calibri"/>
                          <a:ea typeface="Calibri"/>
                          <a:cs typeface="Times New Roman"/>
                        </a:rPr>
                        <a:t>10-14</a:t>
                      </a:r>
                      <a:endParaRPr/>
                    </a:p>
                  </a:txBody>
                  <a:tcPr marL="67112" marR="67112" marT="0" marB="0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</a:tcPr>
                </a:tc>
              </a:tr>
              <a:tr h="309212">
                <a:tc gridSpan="6">
                  <a:txBody>
                    <a:bodyPr/>
                    <a:p>
                      <a:pPr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latin typeface="Calibri"/>
                          <a:ea typeface="Calibri"/>
                          <a:cs typeface="Times New Roman"/>
                        </a:rPr>
                        <a:t>СРЕДНЯЯ  ИЛИ  ТЯЖЕЛАЯ</a:t>
                      </a:r>
                      <a:endParaRPr/>
                    </a:p>
                  </a:txBody>
                  <a:tcPr marL="67112" marR="67112" marT="0" marB="0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p>
                      <a:endParaRPr/>
                    </a:p>
                  </a:txBody>
                </a:tc>
                <a:tc hMerge="1">
                  <a:txBody>
                    <a:bodyPr/>
                    <a:p>
                      <a:endParaRPr/>
                    </a:p>
                  </a:txBody>
                </a:tc>
                <a:tc hMerge="1">
                  <a:txBody>
                    <a:bodyPr/>
                    <a:p>
                      <a:endParaRPr/>
                    </a:p>
                  </a:txBody>
                </a:tc>
                <a:tc hMerge="1">
                  <a:txBody>
                    <a:bodyPr/>
                    <a:p>
                      <a:endParaRPr/>
                    </a:p>
                  </a:txBody>
                </a:tc>
                <a:tc hMerge="1">
                  <a:txBody>
                    <a:bodyPr/>
                    <a:p>
                      <a:endParaRPr/>
                    </a:p>
                  </a:txBody>
                </a:tc>
              </a:tr>
              <a:tr h="1546052">
                <a:tc>
                  <a:txBody>
                    <a:bodyPr/>
                    <a:p>
                      <a:pPr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latin typeface="Calibri"/>
                          <a:ea typeface="Calibri"/>
                          <a:cs typeface="Times New Roman"/>
                        </a:rPr>
                        <a:t>Эритемная</a:t>
                      </a:r>
                      <a:r>
                        <a:rPr lang="ru-RU" sz="1600">
                          <a:latin typeface="Calibri"/>
                          <a:ea typeface="Calibri"/>
                          <a:cs typeface="Times New Roman"/>
                        </a:rPr>
                        <a:t> с </a:t>
                      </a:r>
                      <a:r>
                        <a:rPr lang="ru-RU" sz="1600">
                          <a:latin typeface="Calibri"/>
                          <a:ea typeface="Calibri"/>
                          <a:cs typeface="Times New Roman"/>
                        </a:rPr>
                        <a:t>органныхми</a:t>
                      </a:r>
                      <a:r>
                        <a:rPr lang="ru-RU" sz="1600">
                          <a:latin typeface="Calibri"/>
                          <a:ea typeface="Calibri"/>
                          <a:cs typeface="Times New Roman"/>
                        </a:rPr>
                        <a:t> поражениями или </a:t>
                      </a:r>
                      <a:r>
                        <a:rPr lang="ru-RU" sz="1600">
                          <a:latin typeface="Calibri"/>
                          <a:ea typeface="Calibri"/>
                          <a:cs typeface="Times New Roman"/>
                        </a:rPr>
                        <a:t>безэритемная </a:t>
                      </a:r>
                      <a:r>
                        <a:rPr lang="ru-RU" sz="1600">
                          <a:latin typeface="Calibri"/>
                          <a:ea typeface="Calibri"/>
                          <a:cs typeface="Times New Roman"/>
                        </a:rPr>
                        <a:t>форма</a:t>
                      </a:r>
                      <a:endParaRPr/>
                    </a:p>
                  </a:txBody>
                  <a:tcPr marL="67112" marR="67112" marT="0" marB="0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p>
                      <a:pPr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latin typeface="Calibri"/>
                          <a:ea typeface="Calibri"/>
                          <a:cs typeface="Times New Roman"/>
                        </a:rPr>
                        <a:t>Бензилпенницилин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latin typeface="Calibri"/>
                          <a:ea typeface="Calibri"/>
                          <a:cs typeface="Times New Roman"/>
                        </a:rPr>
                        <a:t>Цефтриаксон</a:t>
                      </a:r>
                      <a:endParaRPr/>
                    </a:p>
                    <a:p>
                      <a:pPr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latin typeface="Calibri"/>
                          <a:ea typeface="Calibri"/>
                          <a:cs typeface="Times New Roman"/>
                        </a:rPr>
                        <a:t>Левомицетина</a:t>
                      </a:r>
                      <a:r>
                        <a:rPr lang="ru-RU" sz="1600">
                          <a:latin typeface="Calibri"/>
                          <a:ea typeface="Calibri"/>
                          <a:cs typeface="Times New Roman"/>
                        </a:rPr>
                        <a:t>  </a:t>
                      </a:r>
                      <a:r>
                        <a:rPr lang="ru-RU" sz="1600">
                          <a:latin typeface="Calibri"/>
                          <a:ea typeface="Calibri"/>
                          <a:cs typeface="Times New Roman"/>
                        </a:rPr>
                        <a:t>сукцинат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latin typeface="Calibri"/>
                          <a:ea typeface="Calibri"/>
                          <a:cs typeface="Times New Roman"/>
                        </a:rPr>
                        <a:t>Кларитромицин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latin typeface="Calibri"/>
                          <a:ea typeface="Calibri"/>
                          <a:cs typeface="Times New Roman"/>
                        </a:rPr>
                        <a:t>Азитромицин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112" marR="67112" marT="0" marB="0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p>
                      <a:pPr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latin typeface="Calibri"/>
                          <a:ea typeface="Calibri"/>
                          <a:cs typeface="Times New Roman"/>
                        </a:rPr>
                        <a:t>500 </a:t>
                      </a:r>
                      <a:r>
                        <a:rPr lang="ru-RU" sz="1600">
                          <a:latin typeface="Calibri"/>
                          <a:ea typeface="Calibri"/>
                          <a:cs typeface="Times New Roman"/>
                        </a:rPr>
                        <a:t>тыс</a:t>
                      </a:r>
                      <a:r>
                        <a:rPr lang="ru-RU" sz="1600">
                          <a:latin typeface="Calibri"/>
                          <a:ea typeface="Calibri"/>
                          <a:cs typeface="Times New Roman"/>
                        </a:rPr>
                        <a:t> ЕД</a:t>
                      </a:r>
                      <a:endParaRPr/>
                    </a:p>
                    <a:p>
                      <a:pPr algn="ctr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latin typeface="Calibri"/>
                          <a:ea typeface="Calibri"/>
                          <a:cs typeface="Times New Roman"/>
                        </a:rPr>
                        <a:t>2,0</a:t>
                      </a:r>
                      <a:endParaRPr/>
                    </a:p>
                    <a:p>
                      <a:pPr algn="ctr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latin typeface="Calibri"/>
                          <a:ea typeface="Calibri"/>
                          <a:cs typeface="Times New Roman"/>
                        </a:rPr>
                        <a:t>0,5-1,0</a:t>
                      </a:r>
                      <a:endParaRPr/>
                    </a:p>
                    <a:p>
                      <a:pPr algn="ctr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latin typeface="Calibri"/>
                          <a:ea typeface="Calibri"/>
                          <a:cs typeface="Times New Roman"/>
                        </a:rPr>
                        <a:t>0,5</a:t>
                      </a:r>
                      <a:endParaRPr/>
                    </a:p>
                    <a:p>
                      <a:pPr algn="ctr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latin typeface="Calibri"/>
                          <a:ea typeface="Calibri"/>
                          <a:cs typeface="Times New Roman"/>
                        </a:rPr>
                        <a:t>500  и</a:t>
                      </a:r>
                      <a:endParaRPr/>
                    </a:p>
                    <a:p>
                      <a:pPr algn="ctr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latin typeface="Calibri"/>
                          <a:ea typeface="Calibri"/>
                          <a:cs typeface="Times New Roman"/>
                        </a:rPr>
                        <a:t>500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112" marR="67112" marT="0" marB="0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latin typeface="Calibri"/>
                          <a:ea typeface="Calibri"/>
                          <a:cs typeface="Times New Roman"/>
                        </a:rPr>
                        <a:t>8, ч/</a:t>
                      </a:r>
                      <a:r>
                        <a:rPr lang="ru-RU" sz="1600">
                          <a:latin typeface="Calibri"/>
                          <a:ea typeface="Calibri"/>
                          <a:cs typeface="Times New Roman"/>
                        </a:rPr>
                        <a:t>з</a:t>
                      </a:r>
                      <a:r>
                        <a:rPr lang="ru-RU" sz="1600">
                          <a:latin typeface="Calibri"/>
                          <a:ea typeface="Calibri"/>
                          <a:cs typeface="Times New Roman"/>
                        </a:rPr>
                        <a:t> 3 ч</a:t>
                      </a:r>
                      <a:endParaRPr/>
                    </a:p>
                    <a:p>
                      <a:pPr algn="ctr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  <a:endParaRPr/>
                    </a:p>
                    <a:p>
                      <a:pPr algn="ctr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  <a:endParaRPr/>
                    </a:p>
                    <a:p>
                      <a:pPr algn="ctr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  <a:endParaRPr/>
                    </a:p>
                    <a:p>
                      <a:pPr algn="ctr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latin typeface="Calibri"/>
                          <a:ea typeface="Calibri"/>
                          <a:cs typeface="Times New Roman"/>
                        </a:rPr>
                        <a:t>2  и</a:t>
                      </a:r>
                      <a:endParaRPr/>
                    </a:p>
                    <a:p>
                      <a:pPr algn="ctr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112" marR="67112" marT="0" marB="0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latin typeface="Calibri"/>
                          <a:ea typeface="Calibri"/>
                          <a:cs typeface="Times New Roman"/>
                        </a:rPr>
                        <a:t>в/м</a:t>
                      </a:r>
                      <a:endParaRPr/>
                    </a:p>
                    <a:p>
                      <a:pPr algn="ctr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latin typeface="Calibri"/>
                          <a:ea typeface="Calibri"/>
                          <a:cs typeface="Times New Roman"/>
                        </a:rPr>
                        <a:t>в/м</a:t>
                      </a:r>
                      <a:endParaRPr/>
                    </a:p>
                    <a:p>
                      <a:pPr algn="ctr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latin typeface="Calibri"/>
                          <a:ea typeface="Calibri"/>
                          <a:cs typeface="Times New Roman"/>
                        </a:rPr>
                        <a:t>в/м</a:t>
                      </a:r>
                      <a:endParaRPr/>
                    </a:p>
                    <a:p>
                      <a:pPr algn="ctr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en-US" sz="1600">
                          <a:latin typeface="Calibri"/>
                          <a:ea typeface="Calibri"/>
                          <a:cs typeface="Times New Roman"/>
                        </a:rPr>
                        <a:t>Per </a:t>
                      </a:r>
                      <a:r>
                        <a:rPr lang="en-US" sz="1600">
                          <a:latin typeface="Calibri"/>
                          <a:ea typeface="Calibri"/>
                          <a:cs typeface="Times New Roman"/>
                        </a:rPr>
                        <a:t>os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en-US" sz="1600">
                          <a:latin typeface="+mn-lt"/>
                          <a:ea typeface="Calibri"/>
                          <a:cs typeface="Times New Roman"/>
                        </a:rPr>
                        <a:t>Per </a:t>
                      </a:r>
                      <a:r>
                        <a:rPr lang="en-US" sz="1600">
                          <a:latin typeface="+mn-lt"/>
                          <a:ea typeface="Calibri"/>
                          <a:cs typeface="Times New Roman"/>
                        </a:rPr>
                        <a:t>os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112" marR="67112" marT="0" marB="0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latin typeface="Calibri"/>
                          <a:ea typeface="Calibri"/>
                          <a:cs typeface="Times New Roman"/>
                        </a:rPr>
                        <a:t>14</a:t>
                      </a:r>
                      <a:endParaRPr/>
                    </a:p>
                    <a:p>
                      <a:pPr algn="ctr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latin typeface="Calibri"/>
                          <a:ea typeface="Calibri"/>
                          <a:cs typeface="Times New Roman"/>
                        </a:rPr>
                        <a:t>14-20</a:t>
                      </a:r>
                      <a:endParaRPr/>
                    </a:p>
                    <a:p>
                      <a:pPr algn="ctr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latin typeface="Calibri"/>
                          <a:ea typeface="Calibri"/>
                          <a:cs typeface="Times New Roman"/>
                        </a:rPr>
                        <a:t>14</a:t>
                      </a:r>
                      <a:endParaRPr/>
                    </a:p>
                    <a:p>
                      <a:pPr algn="ctr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latin typeface="Calibri"/>
                          <a:ea typeface="Calibri"/>
                          <a:cs typeface="Times New Roman"/>
                        </a:rPr>
                        <a:t>14</a:t>
                      </a:r>
                      <a:endParaRPr/>
                    </a:p>
                    <a:p>
                      <a:pPr algn="ctr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latin typeface="Calibri"/>
                          <a:ea typeface="Calibri"/>
                          <a:cs typeface="Times New Roman"/>
                        </a:rPr>
                        <a:t>1 день,</a:t>
                      </a:r>
                      <a:r>
                        <a:rPr lang="ru-RU" sz="1600">
                          <a:latin typeface="Calibri"/>
                          <a:ea typeface="Calibri"/>
                          <a:cs typeface="Times New Roman"/>
                        </a:rPr>
                        <a:t> след 4 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112" marR="67112" marT="0" marB="0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</a:tcPr>
                </a:tc>
              </a:tr>
              <a:tr h="309212">
                <a:tc gridSpan="6">
                  <a:txBody>
                    <a:bodyPr/>
                    <a:p>
                      <a:pPr algn="ctr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latin typeface="Calibri"/>
                          <a:ea typeface="Calibri"/>
                          <a:cs typeface="Times New Roman"/>
                        </a:rPr>
                        <a:t>ТЕРАПИЯ  ИКБ  ХРОНИЧЕСКОГО  ТЕЧЕНИЯ</a:t>
                      </a:r>
                      <a:endParaRPr/>
                    </a:p>
                  </a:txBody>
                  <a:tcPr marL="67112" marR="67112" marT="0" marB="0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p>
                      <a:endParaRPr/>
                    </a:p>
                  </a:txBody>
                </a:tc>
                <a:tc hMerge="1">
                  <a:txBody>
                    <a:bodyPr/>
                    <a:p>
                      <a:endParaRPr/>
                    </a:p>
                  </a:txBody>
                </a:tc>
                <a:tc hMerge="1">
                  <a:txBody>
                    <a:bodyPr/>
                    <a:p>
                      <a:endParaRPr/>
                    </a:p>
                  </a:txBody>
                </a:tc>
                <a:tc hMerge="1">
                  <a:txBody>
                    <a:bodyPr/>
                    <a:p>
                      <a:endParaRPr/>
                    </a:p>
                  </a:txBody>
                </a:tc>
                <a:tc hMerge="1">
                  <a:txBody>
                    <a:bodyPr/>
                    <a:p>
                      <a:endParaRPr/>
                    </a:p>
                  </a:txBody>
                </a:tc>
              </a:tr>
              <a:tr h="618421">
                <a:tc>
                  <a:txBody>
                    <a:bodyPr/>
                    <a:p>
                      <a:pPr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112" marR="67112" marT="0" marB="0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p>
                      <a:pPr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latin typeface="Calibri"/>
                          <a:ea typeface="Calibri"/>
                          <a:cs typeface="Times New Roman"/>
                        </a:rPr>
                        <a:t>Цефтриаксон</a:t>
                      </a:r>
                      <a:endParaRPr/>
                    </a:p>
                    <a:p>
                      <a:pPr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latin typeface="Calibri"/>
                          <a:ea typeface="Calibri"/>
                          <a:cs typeface="Times New Roman"/>
                        </a:rPr>
                        <a:t>Бензилпенициллин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latin typeface="Calibri"/>
                          <a:ea typeface="Calibri"/>
                          <a:cs typeface="Times New Roman"/>
                        </a:rPr>
                        <a:t>Доксициклин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112" marR="67112" marT="0" marB="0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latin typeface="Calibri"/>
                          <a:ea typeface="Calibri"/>
                          <a:cs typeface="Times New Roman"/>
                        </a:rPr>
                        <a:t>1,0-2,0</a:t>
                      </a:r>
                      <a:endParaRPr/>
                    </a:p>
                    <a:p>
                      <a:pPr algn="ctr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latin typeface="Calibri"/>
                          <a:ea typeface="Calibri"/>
                          <a:cs typeface="Times New Roman"/>
                        </a:rPr>
                        <a:t>1-2 </a:t>
                      </a:r>
                      <a:r>
                        <a:rPr lang="ru-RU" sz="1600">
                          <a:latin typeface="Calibri"/>
                          <a:ea typeface="Calibri"/>
                          <a:cs typeface="Times New Roman"/>
                        </a:rPr>
                        <a:t>млн</a:t>
                      </a:r>
                      <a:r>
                        <a:rPr lang="ru-RU" sz="160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600">
                          <a:latin typeface="Calibri"/>
                          <a:ea typeface="Calibri"/>
                          <a:cs typeface="Times New Roman"/>
                        </a:rPr>
                        <a:t>ЕД</a:t>
                      </a:r>
                      <a:endParaRPr/>
                    </a:p>
                    <a:p>
                      <a:pPr algn="ctr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latin typeface="Calibri"/>
                          <a:ea typeface="Calibri"/>
                          <a:cs typeface="Times New Roman"/>
                        </a:rPr>
                        <a:t>0,1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112" marR="67112" marT="0" marB="0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  <a:endParaRPr/>
                    </a:p>
                    <a:p>
                      <a:pPr algn="ctr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latin typeface="Calibri"/>
                          <a:ea typeface="Calibri"/>
                          <a:cs typeface="Times New Roman"/>
                        </a:rPr>
                        <a:t>8, </a:t>
                      </a:r>
                      <a:r>
                        <a:rPr lang="ru-RU" sz="1600">
                          <a:latin typeface="Calibri"/>
                          <a:ea typeface="Calibri"/>
                          <a:cs typeface="Times New Roman"/>
                        </a:rPr>
                        <a:t>ч/</a:t>
                      </a:r>
                      <a:r>
                        <a:rPr lang="ru-RU" sz="1600">
                          <a:latin typeface="Calibri"/>
                          <a:ea typeface="Calibri"/>
                          <a:cs typeface="Times New Roman"/>
                        </a:rPr>
                        <a:t>з</a:t>
                      </a:r>
                      <a:r>
                        <a:rPr lang="ru-RU" sz="160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600">
                          <a:latin typeface="Calibri"/>
                          <a:ea typeface="Calibri"/>
                          <a:cs typeface="Times New Roman"/>
                        </a:rPr>
                        <a:t>3 </a:t>
                      </a:r>
                      <a:r>
                        <a:rPr lang="ru-RU" sz="1600">
                          <a:latin typeface="Calibri"/>
                          <a:ea typeface="Calibri"/>
                          <a:cs typeface="Times New Roman"/>
                        </a:rPr>
                        <a:t>ч</a:t>
                      </a:r>
                      <a:endParaRPr/>
                    </a:p>
                    <a:p>
                      <a:pPr algn="ctr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112" marR="67112" marT="0" marB="0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p>
                      <a:pPr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latin typeface="Calibri"/>
                          <a:ea typeface="Calibri"/>
                          <a:cs typeface="Times New Roman"/>
                        </a:rPr>
                        <a:t>в/м, в/</a:t>
                      </a:r>
                      <a:r>
                        <a:rPr lang="ru-RU" sz="1600">
                          <a:latin typeface="Calibri"/>
                          <a:ea typeface="Calibri"/>
                          <a:cs typeface="Times New Roman"/>
                        </a:rPr>
                        <a:t>в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latin typeface="Calibri"/>
                          <a:ea typeface="Calibri"/>
                          <a:cs typeface="Times New Roman"/>
                        </a:rPr>
                        <a:t>в/м</a:t>
                      </a:r>
                      <a:endParaRPr/>
                    </a:p>
                    <a:p>
                      <a:pPr algn="ctr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en-US" sz="1600">
                          <a:latin typeface="+mn-lt"/>
                          <a:ea typeface="Calibri"/>
                          <a:cs typeface="Times New Roman"/>
                        </a:rPr>
                        <a:t>Per </a:t>
                      </a:r>
                      <a:r>
                        <a:rPr lang="en-US" sz="1600">
                          <a:latin typeface="+mn-lt"/>
                          <a:ea typeface="Calibri"/>
                          <a:cs typeface="Times New Roman"/>
                        </a:rPr>
                        <a:t>os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112" marR="67112" marT="0" marB="0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latin typeface="Calibri"/>
                          <a:ea typeface="Calibri"/>
                          <a:cs typeface="Times New Roman"/>
                        </a:rPr>
                        <a:t>14-28</a:t>
                      </a:r>
                      <a:endParaRPr/>
                    </a:p>
                    <a:p>
                      <a:pPr algn="ctr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latin typeface="Calibri"/>
                          <a:ea typeface="Calibri"/>
                          <a:cs typeface="Times New Roman"/>
                        </a:rPr>
                        <a:t>14-28</a:t>
                      </a:r>
                      <a:endParaRPr/>
                    </a:p>
                    <a:p>
                      <a:pPr algn="ctr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latin typeface="Calibri"/>
                          <a:ea typeface="Calibri"/>
                          <a:cs typeface="Times New Roman"/>
                        </a:rPr>
                        <a:t>21-28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112" marR="67112" marT="0" marB="0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</a:tcPr>
                </a:tc>
              </a:tr>
            </a:tbl>
          </a:graphicData>
        </a:graphic>
      </p:graphicFrame>
      <p:sp>
        <p:nvSpPr>
          <p:cNvPr id="5" name="Rectangle 1" hidden="0"/>
          <p:cNvSpPr>
            <a:spLocks noChangeArrowheads="1"/>
          </p:cNvSpPr>
          <p:nvPr isPhoto="0" userDrawn="0"/>
        </p:nvSpPr>
        <p:spPr bwMode="auto">
          <a:xfrm>
            <a:off x="3355962" y="-31893"/>
            <a:ext cx="243207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/>
            <a:sp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3200" b="0" i="0" u="none" strike="noStrike" cap="none">
                <a:ln>
                  <a:noFill/>
                </a:ln>
                <a:solidFill>
                  <a:srgbClr val="FF0000"/>
                </a:solidFill>
                <a:latin typeface="Calibri"/>
                <a:ea typeface="Calibri"/>
                <a:cs typeface="Times New Roman"/>
              </a:rPr>
              <a:t>ЛЕЧЕНИЕ  ЛБ</a:t>
            </a:r>
            <a:endParaRPr lang="ru-RU" sz="3200" b="0" i="0" u="none" strike="noStrike" cap="none">
              <a:ln>
                <a:noFill/>
              </a:ln>
              <a:solidFill>
                <a:srgbClr val="FF000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Прямоугольник 1" hidden="0"/>
          <p:cNvSpPr/>
          <p:nvPr isPhoto="0" userDrawn="0"/>
        </p:nvSpPr>
        <p:spPr bwMode="auto">
          <a:xfrm>
            <a:off x="251520" y="260648"/>
            <a:ext cx="864096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9875" algn="just">
              <a:buFont typeface="Wingdings"/>
              <a:buChar char="Ø"/>
              <a:defRPr/>
            </a:pPr>
            <a:endParaRPr lang="ru-RU" sz="2400"/>
          </a:p>
          <a:p>
            <a:pPr indent="269875" algn="just">
              <a:buFont typeface="Wingdings"/>
              <a:buChar char="Ø"/>
              <a:defRPr/>
            </a:pPr>
            <a:r>
              <a:rPr lang="ru-RU" sz="2400"/>
              <a:t>   При диссеминированных формах хорошо сочетать  парентеральные препараты (цефтриаксон в/</a:t>
            </a:r>
            <a:r>
              <a:rPr lang="ru-RU" sz="2400"/>
              <a:t>в</a:t>
            </a:r>
            <a:r>
              <a:rPr lang="ru-RU" sz="2400"/>
              <a:t> или в/м) с  </a:t>
            </a:r>
            <a:r>
              <a:rPr lang="ru-RU" sz="2400"/>
              <a:t>пероральными</a:t>
            </a:r>
            <a:r>
              <a:rPr lang="ru-RU" sz="2400"/>
              <a:t> и удлинением срока лечения до 21 дня</a:t>
            </a:r>
            <a:endParaRPr/>
          </a:p>
          <a:p>
            <a:pPr indent="269875" algn="just">
              <a:defRPr/>
            </a:pPr>
            <a:endParaRPr lang="ru-RU" sz="2400"/>
          </a:p>
          <a:p>
            <a:pPr algn="just">
              <a:buFont typeface="Wingdings"/>
              <a:buChar char="Ø"/>
              <a:defRPr/>
            </a:pPr>
            <a:r>
              <a:rPr lang="ru-RU" sz="2400"/>
              <a:t>  при хронических формах лучше всего применять цефтриаксон по 2 </a:t>
            </a:r>
            <a:r>
              <a:rPr lang="ru-RU" sz="2400"/>
              <a:t>гр</a:t>
            </a:r>
            <a:r>
              <a:rPr lang="ru-RU" sz="2400"/>
              <a:t>/сутки в течение 28 дней</a:t>
            </a:r>
            <a:endParaRPr/>
          </a:p>
          <a:p>
            <a:pPr algn="just">
              <a:defRPr/>
            </a:pPr>
            <a:endParaRPr lang="ru-RU" sz="2400"/>
          </a:p>
          <a:p>
            <a:pPr algn="just">
              <a:buFont typeface="Wingdings"/>
              <a:buChar char="Ø"/>
              <a:defRPr/>
            </a:pPr>
            <a:r>
              <a:rPr lang="ru-RU" sz="2400"/>
              <a:t>    в 20-25% лечения хронических форм ЛБ наблюдаются рецидивы болезни.  В этих случаях повторные курсы лучше проводить препаратами пенициллинового ряда и </a:t>
            </a:r>
            <a:r>
              <a:rPr lang="ru-RU" sz="2400"/>
              <a:t>аминогликозидами</a:t>
            </a:r>
            <a:r>
              <a:rPr lang="ru-RU" sz="2400"/>
              <a:t> (они усиливают </a:t>
            </a:r>
            <a:r>
              <a:rPr lang="ru-RU" sz="2400"/>
              <a:t>терациклины</a:t>
            </a:r>
            <a:r>
              <a:rPr lang="ru-RU" sz="2400"/>
              <a:t>): </a:t>
            </a:r>
            <a:r>
              <a:rPr lang="ru-RU" sz="2400"/>
              <a:t>бензилпенициллин</a:t>
            </a:r>
            <a:r>
              <a:rPr lang="ru-RU" sz="2400"/>
              <a:t> + </a:t>
            </a:r>
            <a:r>
              <a:rPr lang="ru-RU" sz="2400"/>
              <a:t>кларитромицин</a:t>
            </a:r>
            <a:r>
              <a:rPr lang="ru-RU" sz="2400"/>
              <a:t> или </a:t>
            </a:r>
            <a:r>
              <a:rPr lang="ru-RU" sz="2400"/>
              <a:t>азитромицин</a:t>
            </a:r>
            <a:r>
              <a:rPr lang="ru-RU" sz="2400"/>
              <a:t> в течение 14 дней + с 3-ей недели  </a:t>
            </a:r>
            <a:r>
              <a:rPr lang="ru-RU" sz="2400"/>
              <a:t>доксициклин</a:t>
            </a:r>
            <a:r>
              <a:rPr lang="ru-RU" sz="2400"/>
              <a:t> и </a:t>
            </a:r>
            <a:r>
              <a:rPr lang="ru-RU" sz="2400"/>
              <a:t>метронидазол</a:t>
            </a:r>
            <a:r>
              <a:rPr lang="ru-RU" sz="2400"/>
              <a:t> </a:t>
            </a:r>
            <a:endParaRPr/>
          </a:p>
          <a:p>
            <a:pPr algn="just">
              <a:buFont typeface="Wingdings"/>
              <a:buChar char="Ø"/>
              <a:defRPr/>
            </a:pPr>
            <a:r>
              <a:rPr lang="ru-RU" sz="2400"/>
              <a:t>  Антибактериальную терапию нужно проводить независимо </a:t>
            </a:r>
            <a:r>
              <a:rPr lang="ru-RU" sz="2400"/>
              <a:t>отсроков</a:t>
            </a:r>
            <a:r>
              <a:rPr lang="ru-RU" sz="2400"/>
              <a:t> выявления ЛБ, ее стадии и степени тяжести 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Прямоугольник 1" hidden="0"/>
          <p:cNvSpPr/>
          <p:nvPr isPhoto="0" userDrawn="0"/>
        </p:nvSpPr>
        <p:spPr bwMode="auto">
          <a:xfrm>
            <a:off x="827584" y="404664"/>
            <a:ext cx="7920880" cy="5786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200">
                <a:solidFill>
                  <a:srgbClr val="FF0000"/>
                </a:solidFill>
              </a:rPr>
              <a:t>Показания к назначению экстренной </a:t>
            </a:r>
            <a:r>
              <a:rPr lang="ru-RU" sz="3200">
                <a:solidFill>
                  <a:srgbClr val="FF0000"/>
                </a:solidFill>
              </a:rPr>
              <a:t>антибиотикопрофилактики</a:t>
            </a:r>
            <a:endParaRPr lang="ru-RU" sz="3200">
              <a:solidFill>
                <a:srgbClr val="FF0000"/>
              </a:solidFill>
            </a:endParaRPr>
          </a:p>
          <a:p>
            <a:pPr lvl="0">
              <a:defRPr/>
            </a:pPr>
            <a:endParaRPr lang="ru-RU"/>
          </a:p>
          <a:p>
            <a:pPr marL="269875" lvl="0" indent="-269875">
              <a:buFont typeface="Wingdings"/>
              <a:buChar char="v"/>
              <a:defRPr/>
            </a:pPr>
            <a:r>
              <a:rPr lang="ru-RU" sz="2400"/>
              <a:t> Данные эпидемиологического анамнеза – факт присасывания клеща и наличие мигрирующей эритемы.</a:t>
            </a:r>
            <a:endParaRPr/>
          </a:p>
          <a:p>
            <a:pPr marL="269875" lvl="0" indent="-269875">
              <a:buFont typeface="Wingdings"/>
              <a:buChar char="v"/>
              <a:defRPr/>
            </a:pPr>
            <a:r>
              <a:rPr lang="ru-RU" sz="2400"/>
              <a:t> Результат </a:t>
            </a:r>
            <a:r>
              <a:rPr lang="ru-RU" sz="2400"/>
              <a:t>паразитолого-микробиологического</a:t>
            </a:r>
            <a:r>
              <a:rPr lang="ru-RU" sz="2400"/>
              <a:t> исследования – выявление </a:t>
            </a:r>
            <a:r>
              <a:rPr lang="ru-RU" sz="2400"/>
              <a:t>боррелий</a:t>
            </a:r>
            <a:r>
              <a:rPr lang="ru-RU" sz="2400"/>
              <a:t> в присосавшихся клещах.</a:t>
            </a:r>
            <a:endParaRPr/>
          </a:p>
          <a:p>
            <a:pPr marL="269875" lvl="0" indent="-269875">
              <a:buFont typeface="Wingdings"/>
              <a:buChar char="v"/>
              <a:defRPr/>
            </a:pPr>
            <a:r>
              <a:rPr lang="ru-RU" sz="2400"/>
              <a:t> Нарастание титров антител  к </a:t>
            </a:r>
            <a:r>
              <a:rPr lang="ru-RU" sz="2400"/>
              <a:t>боррелиям</a:t>
            </a:r>
            <a:r>
              <a:rPr lang="ru-RU" sz="2400"/>
              <a:t> в крови при наличии других симптомов  ХЛБ</a:t>
            </a:r>
            <a:endParaRPr/>
          </a:p>
          <a:p>
            <a:pPr marL="269875" lvl="0" indent="-269875">
              <a:buFont typeface="Wingdings"/>
              <a:buChar char="v"/>
              <a:defRPr/>
            </a:pPr>
            <a:r>
              <a:rPr lang="ru-RU" sz="2400"/>
              <a:t> Срок начала  </a:t>
            </a:r>
            <a:r>
              <a:rPr lang="ru-RU" sz="2400"/>
              <a:t>антибиотикопрофилактики</a:t>
            </a:r>
            <a:r>
              <a:rPr lang="ru-RU" sz="2400"/>
              <a:t> – как можно раньше после присасывания клеща (оптимальный срок – не позже 5 дня после присасывания клеща).</a:t>
            </a:r>
            <a:endParaRPr/>
          </a:p>
          <a:p>
            <a:pPr marL="269875" indent="-269875">
              <a:buFont typeface="Wingdings"/>
              <a:buChar char="v"/>
              <a:defRPr/>
            </a:pPr>
            <a:r>
              <a:rPr lang="ru-RU" sz="2400"/>
              <a:t> Хорошая индивидуальная переносимость рекомендуемых антибиотиков.</a:t>
            </a:r>
            <a:endParaRPr lang="ru-RU" sz="24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1" hidden="0"/>
          <p:cNvGraphicFramePr>
            <a:graphicFrameLocks xmlns:a="http://schemas.openxmlformats.org/drawingml/2006/main" noGrp="1"/>
          </p:cNvGraphicFramePr>
          <p:nvPr isPhoto="0" userDrawn="0"/>
        </p:nvGraphicFramePr>
        <p:xfrm>
          <a:off x="467544" y="1916830"/>
          <a:ext cx="8496943" cy="4176466"/>
        </p:xfrm>
        <a:graphic>
          <a:graphicData uri="http://schemas.openxmlformats.org/drawingml/2006/table">
            <a:tbl>
              <a:tblPr firstRow="0" firstCol="0" lastRow="0" lastCol="0" bandRow="0" bandCol="0"/>
              <a:tblGrid>
                <a:gridCol w="2738683"/>
                <a:gridCol w="1334231"/>
                <a:gridCol w="1544899"/>
                <a:gridCol w="1404454"/>
                <a:gridCol w="1474676"/>
              </a:tblGrid>
              <a:tr h="792090">
                <a:tc>
                  <a:txBody>
                    <a:bodyPr/>
                    <a:p>
                      <a:pPr algn="ctr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800">
                          <a:latin typeface="Calibri"/>
                          <a:ea typeface="Calibri"/>
                          <a:cs typeface="Times New Roman"/>
                        </a:rPr>
                        <a:t>Препарат</a:t>
                      </a:r>
                      <a:endParaRPr/>
                    </a:p>
                  </a:txBody>
                  <a:tcPr marL="68580" marR="68580" marT="0" marB="0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800">
                          <a:latin typeface="Calibri"/>
                          <a:ea typeface="Calibri"/>
                          <a:cs typeface="Times New Roman"/>
                        </a:rPr>
                        <a:t>Разовая доза</a:t>
                      </a:r>
                      <a:endParaRPr/>
                    </a:p>
                  </a:txBody>
                  <a:tcPr marL="68580" marR="68580" marT="0" marB="0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800">
                          <a:latin typeface="Calibri"/>
                          <a:ea typeface="Calibri"/>
                          <a:cs typeface="Times New Roman"/>
                        </a:rPr>
                        <a:t>Кратность применения</a:t>
                      </a:r>
                      <a:endParaRPr/>
                    </a:p>
                  </a:txBody>
                  <a:tcPr marL="68580" marR="68580" marT="0" marB="0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800">
                          <a:latin typeface="Calibri"/>
                          <a:ea typeface="Calibri"/>
                          <a:cs typeface="Times New Roman"/>
                        </a:rPr>
                        <a:t>Путь введения</a:t>
                      </a:r>
                      <a:endParaRPr/>
                    </a:p>
                  </a:txBody>
                  <a:tcPr marL="68580" marR="68580" marT="0" marB="0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800">
                          <a:latin typeface="Calibri"/>
                          <a:ea typeface="Calibri"/>
                          <a:cs typeface="Times New Roman"/>
                        </a:rPr>
                        <a:t>Длительность курса, дни</a:t>
                      </a:r>
                      <a:endParaRPr/>
                    </a:p>
                  </a:txBody>
                  <a:tcPr marL="68580" marR="68580" marT="0" marB="0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  <a:solidFill>
                      <a:srgbClr val="92D050"/>
                    </a:solidFill>
                  </a:tcPr>
                </a:tc>
              </a:tr>
              <a:tr h="576064">
                <a:tc>
                  <a:txBody>
                    <a:bodyPr/>
                    <a:p>
                      <a:pPr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800">
                          <a:latin typeface="Calibri"/>
                          <a:ea typeface="Calibri"/>
                          <a:cs typeface="Times New Roman"/>
                        </a:rPr>
                        <a:t>Бензилпенницилин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800">
                          <a:latin typeface="Calibri"/>
                          <a:ea typeface="Calibri"/>
                          <a:cs typeface="Times New Roman"/>
                        </a:rPr>
                        <a:t>2,4 млн. ЕД</a:t>
                      </a:r>
                      <a:endParaRPr/>
                    </a:p>
                  </a:txBody>
                  <a:tcPr marL="68580" marR="68580" marT="0" marB="0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800"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  <a:endParaRPr/>
                    </a:p>
                  </a:txBody>
                  <a:tcPr marL="68580" marR="68580" marT="0" marB="0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800">
                          <a:latin typeface="Calibri"/>
                          <a:ea typeface="Calibri"/>
                          <a:cs typeface="Times New Roman"/>
                        </a:rPr>
                        <a:t>в/м</a:t>
                      </a:r>
                      <a:endParaRPr/>
                    </a:p>
                  </a:txBody>
                  <a:tcPr marL="68580" marR="68580" marT="0" marB="0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800">
                          <a:latin typeface="Calibri"/>
                          <a:ea typeface="Calibri"/>
                          <a:cs typeface="Times New Roman"/>
                        </a:rPr>
                        <a:t>однократно</a:t>
                      </a:r>
                      <a:endParaRPr/>
                    </a:p>
                  </a:txBody>
                  <a:tcPr marL="68580" marR="68580" marT="0" marB="0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</a:tcPr>
                </a:tc>
              </a:tr>
              <a:tr h="468052">
                <a:tc>
                  <a:txBody>
                    <a:bodyPr/>
                    <a:p>
                      <a:pPr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800">
                          <a:latin typeface="Calibri"/>
                          <a:ea typeface="Calibri"/>
                          <a:cs typeface="Times New Roman"/>
                        </a:rPr>
                        <a:t>Цефтриаксон</a:t>
                      </a:r>
                      <a:endParaRPr/>
                    </a:p>
                  </a:txBody>
                  <a:tcPr marL="68580" marR="68580" marT="0" marB="0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800">
                          <a:latin typeface="Calibri"/>
                          <a:ea typeface="Calibri"/>
                          <a:cs typeface="Times New Roman"/>
                        </a:rPr>
                        <a:t>1,0-2,0</a:t>
                      </a:r>
                      <a:endParaRPr/>
                    </a:p>
                  </a:txBody>
                  <a:tcPr marL="68580" marR="68580" marT="0" marB="0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800"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  <a:endParaRPr/>
                    </a:p>
                  </a:txBody>
                  <a:tcPr marL="68580" marR="68580" marT="0" marB="0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800">
                          <a:latin typeface="Calibri"/>
                          <a:ea typeface="Calibri"/>
                          <a:cs typeface="Times New Roman"/>
                        </a:rPr>
                        <a:t>в/м</a:t>
                      </a:r>
                      <a:endParaRPr/>
                    </a:p>
                  </a:txBody>
                  <a:tcPr marL="68580" marR="68580" marT="0" marB="0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800"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  <a:endParaRPr/>
                    </a:p>
                  </a:txBody>
                  <a:tcPr marL="68580" marR="68580" marT="0" marB="0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</a:tcPr>
                </a:tc>
              </a:tr>
              <a:tr h="468052">
                <a:tc>
                  <a:txBody>
                    <a:bodyPr/>
                    <a:p>
                      <a:pPr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800">
                          <a:latin typeface="Calibri"/>
                          <a:ea typeface="Calibri"/>
                          <a:cs typeface="Times New Roman"/>
                        </a:rPr>
                        <a:t>Цефиксим</a:t>
                      </a:r>
                      <a:endParaRPr/>
                    </a:p>
                  </a:txBody>
                  <a:tcPr marL="68580" marR="68580" marT="0" marB="0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800">
                          <a:latin typeface="Calibri"/>
                          <a:ea typeface="Calibri"/>
                          <a:cs typeface="Times New Roman"/>
                        </a:rPr>
                        <a:t>0,4</a:t>
                      </a:r>
                      <a:endParaRPr/>
                    </a:p>
                  </a:txBody>
                  <a:tcPr marL="68580" marR="68580" marT="0" marB="0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800"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  <a:endParaRPr/>
                    </a:p>
                  </a:txBody>
                  <a:tcPr marL="68580" marR="68580" marT="0" marB="0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en-US" sz="1800">
                          <a:latin typeface="Calibri"/>
                          <a:ea typeface="Calibri"/>
                          <a:cs typeface="Times New Roman"/>
                        </a:rPr>
                        <a:t>Per os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800">
                          <a:latin typeface="Calibri"/>
                          <a:ea typeface="Calibri"/>
                          <a:cs typeface="Times New Roman"/>
                        </a:rPr>
                        <a:t>5</a:t>
                      </a:r>
                      <a:endParaRPr/>
                    </a:p>
                  </a:txBody>
                  <a:tcPr marL="68580" marR="68580" marT="0" marB="0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</a:tcPr>
                </a:tc>
              </a:tr>
              <a:tr h="468052">
                <a:tc>
                  <a:txBody>
                    <a:bodyPr/>
                    <a:p>
                      <a:pPr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800">
                          <a:latin typeface="Calibri"/>
                          <a:ea typeface="Calibri"/>
                          <a:cs typeface="Times New Roman"/>
                        </a:rPr>
                        <a:t>Амоксициллин</a:t>
                      </a:r>
                      <a:endParaRPr/>
                    </a:p>
                  </a:txBody>
                  <a:tcPr marL="68580" marR="68580" marT="0" marB="0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800">
                          <a:latin typeface="Calibri"/>
                          <a:ea typeface="Calibri"/>
                          <a:cs typeface="Times New Roman"/>
                        </a:rPr>
                        <a:t>0,,5</a:t>
                      </a:r>
                      <a:endParaRPr/>
                    </a:p>
                  </a:txBody>
                  <a:tcPr marL="68580" marR="68580" marT="0" marB="0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800"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  <a:endParaRPr/>
                    </a:p>
                  </a:txBody>
                  <a:tcPr marL="68580" marR="68580" marT="0" marB="0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en-US" sz="1800">
                          <a:latin typeface="Calibri"/>
                          <a:ea typeface="Calibri"/>
                          <a:cs typeface="Times New Roman"/>
                        </a:rPr>
                        <a:t>Per os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800">
                          <a:latin typeface="Calibri"/>
                          <a:ea typeface="Calibri"/>
                          <a:cs typeface="Times New Roman"/>
                        </a:rPr>
                        <a:t>5</a:t>
                      </a:r>
                      <a:endParaRPr/>
                    </a:p>
                  </a:txBody>
                  <a:tcPr marL="68580" marR="68580" marT="0" marB="0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</a:tcPr>
                </a:tc>
              </a:tr>
              <a:tr h="936104">
                <a:tc>
                  <a:txBody>
                    <a:bodyPr/>
                    <a:p>
                      <a:pPr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800">
                          <a:latin typeface="Calibri"/>
                          <a:ea typeface="Calibri"/>
                          <a:cs typeface="Times New Roman"/>
                        </a:rPr>
                        <a:t>Амоксициллин + Клавулант</a:t>
                      </a:r>
                      <a:endParaRPr/>
                    </a:p>
                  </a:txBody>
                  <a:tcPr marL="68580" marR="68580" marT="0" marB="0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800">
                          <a:latin typeface="Calibri"/>
                          <a:ea typeface="Calibri"/>
                          <a:cs typeface="Times New Roman"/>
                        </a:rPr>
                        <a:t>0,625</a:t>
                      </a:r>
                      <a:endParaRPr/>
                    </a:p>
                  </a:txBody>
                  <a:tcPr marL="68580" marR="68580" marT="0" marB="0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800"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  <a:endParaRPr/>
                    </a:p>
                  </a:txBody>
                  <a:tcPr marL="68580" marR="68580" marT="0" marB="0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en-US" sz="1800">
                          <a:latin typeface="Calibri"/>
                          <a:ea typeface="Calibri"/>
                          <a:cs typeface="Times New Roman"/>
                        </a:rPr>
                        <a:t>Per os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800">
                          <a:latin typeface="Calibri"/>
                          <a:ea typeface="Calibri"/>
                          <a:cs typeface="Times New Roman"/>
                        </a:rPr>
                        <a:t>5</a:t>
                      </a:r>
                      <a:endParaRPr/>
                    </a:p>
                  </a:txBody>
                  <a:tcPr marL="68580" marR="68580" marT="0" marB="0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</a:tcPr>
                </a:tc>
              </a:tr>
              <a:tr h="468052">
                <a:tc>
                  <a:txBody>
                    <a:bodyPr/>
                    <a:p>
                      <a:pPr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800">
                          <a:latin typeface="Calibri"/>
                          <a:ea typeface="Calibri"/>
                          <a:cs typeface="Times New Roman"/>
                        </a:rPr>
                        <a:t>Доксициклин</a:t>
                      </a:r>
                      <a:endParaRPr/>
                    </a:p>
                  </a:txBody>
                  <a:tcPr marL="68580" marR="68580" marT="0" marB="0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800">
                          <a:latin typeface="Calibri"/>
                          <a:ea typeface="Calibri"/>
                          <a:cs typeface="Times New Roman"/>
                        </a:rPr>
                        <a:t>0,1</a:t>
                      </a:r>
                      <a:endParaRPr/>
                    </a:p>
                  </a:txBody>
                  <a:tcPr marL="68580" marR="68580" marT="0" marB="0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800"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  <a:endParaRPr/>
                    </a:p>
                  </a:txBody>
                  <a:tcPr marL="68580" marR="68580" marT="0" marB="0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en-US" sz="1800">
                          <a:latin typeface="Calibri"/>
                          <a:ea typeface="Calibri"/>
                          <a:cs typeface="Times New Roman"/>
                        </a:rPr>
                        <a:t>Per os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800">
                          <a:latin typeface="Calibri"/>
                          <a:ea typeface="Calibri"/>
                          <a:cs typeface="Times New Roman"/>
                        </a:rPr>
                        <a:t>5</a:t>
                      </a:r>
                      <a:endParaRPr/>
                    </a:p>
                  </a:txBody>
                  <a:tcPr marL="68580" marR="68580" marT="0" marB="0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</a:tcPr>
                </a:tc>
              </a:tr>
            </a:tbl>
          </a:graphicData>
        </a:graphic>
      </p:graphicFrame>
      <p:sp>
        <p:nvSpPr>
          <p:cNvPr id="5" name="Rectangle 1" hidden="0"/>
          <p:cNvSpPr>
            <a:spLocks noChangeArrowheads="1"/>
          </p:cNvSpPr>
          <p:nvPr isPhoto="0" userDrawn="0"/>
        </p:nvSpPr>
        <p:spPr bwMode="auto">
          <a:xfrm>
            <a:off x="395536" y="14491"/>
            <a:ext cx="8568952" cy="187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/>
            <a:sp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2600" b="0" i="0" u="none" strike="noStrike" cap="none">
                <a:ln>
                  <a:noFill/>
                </a:ln>
                <a:solidFill>
                  <a:srgbClr val="FF0000"/>
                </a:solidFill>
                <a:latin typeface="Calibri"/>
                <a:ea typeface="Calibri"/>
                <a:cs typeface="Times New Roman"/>
              </a:rPr>
              <a:t>СХЕМА ЭКСТРЕННОЙ АНТИБИОТИКОПРОФИЛАКТИКИ ЛБ</a:t>
            </a:r>
            <a:endParaRPr lang="ru-RU" sz="2600" b="0" i="0" u="none" strike="noStrike" cap="none">
              <a:ln>
                <a:noFill/>
              </a:ln>
              <a:solidFill>
                <a:srgbClr val="FF0000"/>
              </a:solidFill>
              <a:latin typeface="Arial"/>
              <a:cs typeface="Arial"/>
            </a:endParaRP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defRPr/>
            </a:pPr>
            <a:r>
              <a:rPr lang="ru-RU" b="0" i="0" u="none" strike="noStrike" cap="none">
                <a:ln>
                  <a:noFill/>
                </a:ln>
                <a:solidFill>
                  <a:schemeClr val="tx1"/>
                </a:solidFill>
                <a:latin typeface="Calibri"/>
                <a:ea typeface="Calibri"/>
                <a:cs typeface="Times New Roman"/>
              </a:rPr>
              <a:t>При проведении  профилактики после 5 дня от момента присасывания  3-дневный курс </a:t>
            </a:r>
            <a:r>
              <a:rPr lang="ru-RU" b="0" i="0" u="none" strike="noStrike" cap="none">
                <a:ln>
                  <a:noFill/>
                </a:ln>
                <a:solidFill>
                  <a:schemeClr val="tx1"/>
                </a:solidFill>
                <a:latin typeface="Calibri"/>
                <a:ea typeface="Calibri"/>
                <a:cs typeface="Times New Roman"/>
              </a:rPr>
              <a:t>цефалоспоринами</a:t>
            </a:r>
            <a:r>
              <a:rPr lang="ru-RU" b="0" i="0" u="none" strike="noStrike" cap="none">
                <a:ln>
                  <a:noFill/>
                </a:ln>
                <a:solidFill>
                  <a:schemeClr val="tx1"/>
                </a:solidFill>
                <a:latin typeface="Calibri"/>
                <a:ea typeface="Calibri"/>
                <a:cs typeface="Times New Roman"/>
              </a:rPr>
              <a:t> дополняется однократным введением 2,4 млн.  ЕД  </a:t>
            </a:r>
            <a:r>
              <a:rPr lang="ru-RU" b="0" i="0" u="none" strike="noStrike" cap="none">
                <a:ln>
                  <a:noFill/>
                </a:ln>
                <a:solidFill>
                  <a:schemeClr val="tx1"/>
                </a:solidFill>
                <a:latin typeface="Calibri"/>
                <a:ea typeface="Calibri"/>
                <a:cs typeface="Times New Roman"/>
              </a:rPr>
              <a:t>бензилпенициллина</a:t>
            </a:r>
            <a:endParaRPr lang="ru-RU" b="0" i="0" u="none" strike="noStrike" cap="none">
              <a:ln>
                <a:noFill/>
              </a:ln>
              <a:solidFill>
                <a:schemeClr val="tx1"/>
              </a:solidFill>
              <a:latin typeface="Arial"/>
              <a:cs typeface="Arial"/>
            </a:endParaRP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defRPr/>
            </a:pPr>
            <a:r>
              <a:rPr lang="ru-RU" b="0" i="0" u="none" strike="noStrike" cap="none">
                <a:ln>
                  <a:noFill/>
                </a:ln>
                <a:solidFill>
                  <a:schemeClr val="tx1"/>
                </a:solidFill>
                <a:latin typeface="Calibri"/>
                <a:ea typeface="Calibri"/>
                <a:cs typeface="Times New Roman"/>
              </a:rPr>
              <a:t>Позже 5 дня  от момента присасывания клеща (но не позднее 10 дня) курс приема </a:t>
            </a:r>
            <a:r>
              <a:rPr lang="ru-RU" b="0" i="0" u="none" strike="noStrike" cap="none">
                <a:ln>
                  <a:noFill/>
                </a:ln>
                <a:solidFill>
                  <a:schemeClr val="tx1"/>
                </a:solidFill>
                <a:latin typeface="Calibri"/>
                <a:ea typeface="Calibri"/>
                <a:cs typeface="Times New Roman"/>
              </a:rPr>
              <a:t>доксициклина</a:t>
            </a:r>
            <a:r>
              <a:rPr lang="ru-RU" b="0" i="0" u="none" strike="noStrike" cap="none">
                <a:ln>
                  <a:noFill/>
                </a:ln>
                <a:solidFill>
                  <a:schemeClr val="tx1"/>
                </a:solidFill>
                <a:latin typeface="Calibri"/>
                <a:ea typeface="Calibri"/>
                <a:cs typeface="Times New Roman"/>
              </a:rPr>
              <a:t> </a:t>
            </a:r>
            <a:r>
              <a:rPr lang="ru-RU" b="0" i="0" u="none" strike="noStrike" cap="none">
                <a:ln>
                  <a:noFill/>
                </a:ln>
                <a:solidFill>
                  <a:schemeClr val="tx1"/>
                </a:solidFill>
                <a:latin typeface="Calibri"/>
                <a:ea typeface="Calibri"/>
                <a:cs typeface="Times New Roman"/>
              </a:rPr>
              <a:t>продливается</a:t>
            </a:r>
            <a:r>
              <a:rPr lang="ru-RU" b="0" i="0" u="none" strike="noStrike" cap="none">
                <a:ln>
                  <a:noFill/>
                </a:ln>
                <a:solidFill>
                  <a:schemeClr val="tx1"/>
                </a:solidFill>
                <a:latin typeface="Calibri"/>
                <a:ea typeface="Calibri"/>
                <a:cs typeface="Times New Roman"/>
              </a:rPr>
              <a:t> до 10 дней</a:t>
            </a:r>
            <a:endParaRPr lang="ru-RU" b="0" i="0" u="none" strike="noStrike" cap="none">
              <a:ln>
                <a:noFill/>
              </a:ln>
              <a:solidFill>
                <a:schemeClr val="tx1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tangle 3" hidden="0"/>
          <p:cNvSpPr>
            <a:spLocks noChangeArrowheads="1" noGrp="1"/>
          </p:cNvSpPr>
          <p:nvPr isPhoto="0" userDrawn="0">
            <p:ph type="body" idx="1" hasCustomPrompt="0"/>
          </p:nvPr>
        </p:nvSpPr>
        <p:spPr bwMode="auto">
          <a:xfrm>
            <a:off x="468313" y="549275"/>
            <a:ext cx="8424862" cy="5975350"/>
          </a:xfrm>
        </p:spPr>
        <p:txBody>
          <a:bodyPr>
            <a:normAutofit/>
          </a:bodyPr>
          <a:lstStyle/>
          <a:p>
            <a:pPr algn="just">
              <a:buNone/>
              <a:defRPr/>
            </a:pPr>
            <a:endParaRPr lang="ru-RU" b="1">
              <a:solidFill>
                <a:srgbClr val="333399"/>
              </a:solidFill>
              <a:latin typeface="Times New Roman"/>
            </a:endParaRPr>
          </a:p>
          <a:p>
            <a:pPr algn="just">
              <a:buNone/>
              <a:defRPr/>
            </a:pPr>
            <a:r>
              <a:rPr lang="ru-RU" b="1">
                <a:solidFill>
                  <a:srgbClr val="333399"/>
                </a:solidFill>
                <a:latin typeface="Times New Roman"/>
              </a:rPr>
              <a:t>   Ежемесячно </a:t>
            </a:r>
            <a:r>
              <a:rPr lang="ru-RU" b="1">
                <a:solidFill>
                  <a:srgbClr val="333399"/>
                </a:solidFill>
                <a:latin typeface="Times New Roman"/>
              </a:rPr>
              <a:t>(с апреля по октябрь) энтомологами филиалов ФБУЗ «Центр гигиены и эпидемиологии в городе Москве» в административных округах проводятся обследование зон отдыха (парков и лесопарков) Москвы с целью определения степени распространения иксодовых клещей. </a:t>
            </a:r>
            <a:endParaRPr/>
          </a:p>
          <a:p>
            <a:pPr algn="just">
              <a:defRPr/>
            </a:pPr>
            <a:endParaRPr lang="ru-RU" b="1">
              <a:solidFill>
                <a:srgbClr val="333399"/>
              </a:solidFill>
              <a:latin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 Box 2" hidden="0"/>
          <p:cNvSpPr>
            <a:spLocks noAdjustHandles="0" noChangeArrowheads="0"/>
          </p:cNvSpPr>
          <p:nvPr isPhoto="0" userDrawn="0"/>
        </p:nvSpPr>
        <p:spPr bwMode="auto">
          <a:xfrm>
            <a:off x="1239838" y="596900"/>
            <a:ext cx="1841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endParaRPr lang="ru-RU" sz="1000" b="0"/>
          </a:p>
        </p:txBody>
      </p:sp>
      <p:sp>
        <p:nvSpPr>
          <p:cNvPr id="5" name="Text Box 3" hidden="0"/>
          <p:cNvSpPr>
            <a:spLocks noAdjustHandles="0" noChangeArrowheads="0"/>
          </p:cNvSpPr>
          <p:nvPr isPhoto="0" userDrawn="0"/>
        </p:nvSpPr>
        <p:spPr bwMode="auto">
          <a:xfrm>
            <a:off x="323850" y="617538"/>
            <a:ext cx="8424863" cy="466725"/>
          </a:xfrm>
          <a:prstGeom prst="rect">
            <a:avLst/>
          </a:prstGeom>
          <a:solidFill>
            <a:srgbClr val="CCFFFF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2400">
                <a:solidFill>
                  <a:srgbClr val="FF0000"/>
                </a:solidFill>
              </a:rPr>
              <a:t> </a:t>
            </a:r>
            <a:r>
              <a:rPr lang="ru-RU" sz="2400">
                <a:solidFill>
                  <a:srgbClr val="FF9900"/>
                </a:solidFill>
              </a:rPr>
              <a:t>  </a:t>
            </a:r>
            <a:r>
              <a:rPr lang="en-US" sz="2400">
                <a:solidFill>
                  <a:srgbClr val="FF9900"/>
                </a:solidFill>
              </a:rPr>
              <a:t>    </a:t>
            </a:r>
            <a:r>
              <a:rPr lang="ru-RU" sz="2400">
                <a:solidFill>
                  <a:srgbClr val="FF0000"/>
                </a:solidFill>
              </a:rPr>
              <a:t>П р о ф и л а к т и к а   Л а й м - б о р р е л и о з а</a:t>
            </a:r>
            <a:endParaRPr/>
          </a:p>
        </p:txBody>
      </p:sp>
      <p:sp>
        <p:nvSpPr>
          <p:cNvPr id="6" name="Text Box 4" hidden="0"/>
          <p:cNvSpPr>
            <a:spLocks noAdjustHandles="0" noChangeArrowheads="0"/>
          </p:cNvSpPr>
          <p:nvPr isPhoto="0" userDrawn="0"/>
        </p:nvSpPr>
        <p:spPr bwMode="auto">
          <a:xfrm>
            <a:off x="447675" y="1341438"/>
            <a:ext cx="8502650" cy="5276850"/>
          </a:xfrm>
          <a:prstGeom prst="rect">
            <a:avLst/>
          </a:prstGeom>
          <a:noFill/>
          <a:ln w="9525">
            <a:solidFill>
              <a:srgbClr val="00FF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2400"/>
              <a:t>Вакцинация была предложена в 1998 г., но из-за плохих продаж  была снята с рынка в 2002 г.</a:t>
            </a:r>
            <a:endParaRPr/>
          </a:p>
          <a:p>
            <a:pPr>
              <a:defRPr/>
            </a:pPr>
            <a:endParaRPr lang="ru-RU" sz="2400"/>
          </a:p>
          <a:p>
            <a:pPr>
              <a:defRPr/>
            </a:pPr>
            <a:r>
              <a:rPr lang="ru-RU" sz="2400"/>
              <a:t>Основной акцент защиты от заболевания перенесен на личную профилактику.</a:t>
            </a:r>
            <a:endParaRPr/>
          </a:p>
          <a:p>
            <a:pPr>
              <a:defRPr/>
            </a:pPr>
            <a:endParaRPr lang="ru-RU" sz="2400"/>
          </a:p>
          <a:p>
            <a:pPr>
              <a:defRPr/>
            </a:pPr>
            <a:r>
              <a:rPr lang="ru-RU" sz="2400"/>
              <a:t>Применение защитной одежды эффективно в 40% случаев.</a:t>
            </a:r>
            <a:endParaRPr/>
          </a:p>
          <a:p>
            <a:pPr>
              <a:defRPr/>
            </a:pPr>
            <a:endParaRPr lang="ru-RU" sz="2400"/>
          </a:p>
          <a:p>
            <a:pPr>
              <a:defRPr/>
            </a:pPr>
            <a:r>
              <a:rPr lang="ru-RU" sz="2400"/>
              <a:t>Применение репеллентов эффективно в 20%.</a:t>
            </a:r>
            <a:endParaRPr/>
          </a:p>
          <a:p>
            <a:pPr>
              <a:defRPr/>
            </a:pPr>
            <a:endParaRPr lang="ru-RU" sz="2400"/>
          </a:p>
          <a:p>
            <a:pPr>
              <a:defRPr/>
            </a:pPr>
            <a:r>
              <a:rPr lang="ru-RU" sz="2400"/>
              <a:t>Осмотр  тела  и  применение  спрея  малоэффективен.</a:t>
            </a:r>
            <a:endParaRPr/>
          </a:p>
          <a:p>
            <a:pPr>
              <a:defRPr/>
            </a:pPr>
            <a:endParaRPr lang="ru-RU" sz="2000"/>
          </a:p>
          <a:p>
            <a:pPr>
              <a:defRPr/>
            </a:pPr>
            <a:r>
              <a:rPr lang="ru-RU" sz="1600">
                <a:solidFill>
                  <a:srgbClr val="0000FF"/>
                </a:solidFill>
              </a:rPr>
              <a:t>По материалам исследований Йельского университета, США. </a:t>
            </a:r>
            <a:endParaRPr/>
          </a:p>
          <a:p>
            <a:pPr>
              <a:defRPr/>
            </a:pPr>
            <a:r>
              <a:rPr lang="en-US" sz="1600">
                <a:solidFill>
                  <a:srgbClr val="0000FF"/>
                </a:solidFill>
              </a:rPr>
              <a:t>[Vasques M et al. EID, 2008, v. 14 (2).</a:t>
            </a:r>
            <a:endParaRPr lang="ru-RU" sz="1600">
              <a:solidFill>
                <a:srgbClr val="0000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 hidden="0"/>
          <p:cNvSpPr/>
          <p:nvPr isPhoto="0" userDrawn="0"/>
        </p:nvSpPr>
        <p:spPr bwMode="auto">
          <a:xfrm>
            <a:off x="251520" y="188640"/>
            <a:ext cx="8568952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>
                <a:solidFill>
                  <a:srgbClr val="FF0000"/>
                </a:solidFill>
              </a:rPr>
              <a:t>КЛЕЩЕВОЙ  ЭНЦЕФАЛИТ</a:t>
            </a:r>
            <a:r>
              <a:rPr lang="ru-RU" sz="2400"/>
              <a:t> </a:t>
            </a:r>
            <a:endParaRPr/>
          </a:p>
          <a:p>
            <a:pPr lvl="0">
              <a:defRPr/>
            </a:pPr>
            <a:r>
              <a:rPr lang="ru-RU" sz="2400"/>
              <a:t>  - </a:t>
            </a:r>
            <a:r>
              <a:rPr lang="ru-RU" sz="2400"/>
              <a:t>эндемичный</a:t>
            </a:r>
            <a:r>
              <a:rPr lang="ru-RU" sz="2400"/>
              <a:t> сезон</a:t>
            </a:r>
            <a:endParaRPr/>
          </a:p>
          <a:p>
            <a:pPr lvl="0">
              <a:defRPr/>
            </a:pPr>
            <a:r>
              <a:rPr lang="ru-RU" sz="2400"/>
              <a:t>  - факт пребывания на </a:t>
            </a:r>
            <a:r>
              <a:rPr lang="ru-RU" sz="2400"/>
              <a:t>эндемичной</a:t>
            </a:r>
            <a:r>
              <a:rPr lang="ru-RU" sz="2400"/>
              <a:t> территории</a:t>
            </a:r>
            <a:endParaRPr/>
          </a:p>
          <a:p>
            <a:pPr lvl="0">
              <a:defRPr/>
            </a:pPr>
            <a:r>
              <a:rPr lang="ru-RU" sz="2400"/>
              <a:t>   - присасывание клеща/употребление сырого молока</a:t>
            </a:r>
            <a:endParaRPr/>
          </a:p>
          <a:p>
            <a:pPr marL="360363" lvl="0" indent="-360363">
              <a:defRPr/>
            </a:pPr>
            <a:r>
              <a:rPr lang="ru-RU" sz="2400"/>
              <a:t>   - лихорадка с </a:t>
            </a:r>
            <a:r>
              <a:rPr lang="ru-RU" sz="2400"/>
              <a:t>двухволновым</a:t>
            </a:r>
            <a:r>
              <a:rPr lang="ru-RU" sz="2400"/>
              <a:t> течением/ неврологические       симптомы</a:t>
            </a:r>
            <a:endParaRPr/>
          </a:p>
          <a:p>
            <a:pPr lvl="0">
              <a:defRPr/>
            </a:pPr>
            <a:endParaRPr lang="ru-RU" sz="2400"/>
          </a:p>
          <a:p>
            <a:pPr lvl="0">
              <a:buFont typeface="Wingdings"/>
              <a:buChar char="v"/>
              <a:defRPr/>
            </a:pPr>
            <a:r>
              <a:rPr lang="ru-RU" sz="2400"/>
              <a:t>    </a:t>
            </a:r>
            <a:r>
              <a:rPr lang="ru-RU" sz="2400"/>
              <a:t>Менингоэнцефалическая</a:t>
            </a:r>
            <a:r>
              <a:rPr lang="ru-RU" sz="2400"/>
              <a:t> форма</a:t>
            </a:r>
            <a:endParaRPr/>
          </a:p>
          <a:p>
            <a:pPr lvl="0">
              <a:buFont typeface="Wingdings"/>
              <a:buChar char="v"/>
              <a:defRPr/>
            </a:pPr>
            <a:r>
              <a:rPr lang="ru-RU" sz="2400"/>
              <a:t>    </a:t>
            </a:r>
            <a:r>
              <a:rPr lang="ru-RU" sz="2400"/>
              <a:t>Полимилетическая</a:t>
            </a:r>
            <a:r>
              <a:rPr lang="ru-RU" sz="2400"/>
              <a:t> форма</a:t>
            </a:r>
            <a:endParaRPr/>
          </a:p>
          <a:p>
            <a:pPr lvl="0">
              <a:buFont typeface="Wingdings"/>
              <a:buChar char="v"/>
              <a:defRPr/>
            </a:pPr>
            <a:r>
              <a:rPr lang="ru-RU" sz="2400"/>
              <a:t>    Полирадикулоневритическая форма</a:t>
            </a:r>
            <a:endParaRPr lang="ru-RU" sz="24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tangle 2" hidden="0"/>
          <p:cNvSpPr>
            <a:spLocks noChangeArrowheads="1"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br>
              <a:rPr lang="ru-RU" sz="1900"/>
            </a:br>
            <a:br>
              <a:rPr lang="ru-RU" sz="1900"/>
            </a:br>
            <a:endParaRPr lang="ru-RU" sz="1900"/>
          </a:p>
        </p:txBody>
      </p:sp>
      <p:sp>
        <p:nvSpPr>
          <p:cNvPr id="5" name="Rectangle 3" hidden="0"/>
          <p:cNvSpPr>
            <a:spLocks noChangeArrowheads="1" noGrp="1"/>
          </p:cNvSpPr>
          <p:nvPr isPhoto="0" userDrawn="0">
            <p:ph type="body" idx="1" hasCustomPrompt="0"/>
          </p:nvPr>
        </p:nvSpPr>
        <p:spPr bwMode="auto">
          <a:xfrm>
            <a:off x="684213" y="1196752"/>
            <a:ext cx="8135937" cy="5400898"/>
          </a:xfrm>
        </p:spPr>
        <p:txBody>
          <a:bodyPr>
            <a:normAutofit fontScale="92500"/>
          </a:bodyPr>
          <a:lstStyle/>
          <a:p>
            <a:pPr algn="just">
              <a:lnSpc>
                <a:spcPct val="80000"/>
              </a:lnSpc>
              <a:buFont typeface="Wingdings"/>
              <a:buNone/>
              <a:defRPr/>
            </a:pPr>
            <a:r>
              <a:rPr lang="ru-RU" sz="2400" b="1">
                <a:solidFill>
                  <a:srgbClr val="333399"/>
                </a:solidFill>
                <a:latin typeface="Times New Roman"/>
              </a:rPr>
              <a:t>Профилактические прививки против КЭ проводятся лицам отдельных профессий, работающим в </a:t>
            </a:r>
            <a:r>
              <a:rPr lang="ru-RU" sz="2400" b="1">
                <a:solidFill>
                  <a:srgbClr val="333399"/>
                </a:solidFill>
                <a:latin typeface="Times New Roman"/>
              </a:rPr>
              <a:t>эндемичных</a:t>
            </a:r>
            <a:r>
              <a:rPr lang="ru-RU" sz="2400" b="1">
                <a:solidFill>
                  <a:srgbClr val="333399"/>
                </a:solidFill>
                <a:latin typeface="Times New Roman"/>
              </a:rPr>
              <a:t> территориях  или выезжающим в них (командированные, студенты строительных отрядов, туристы, лица, выезжающие на отдых, на садово-огородные участки).</a:t>
            </a:r>
            <a:endParaRPr/>
          </a:p>
          <a:p>
            <a:pPr algn="just">
              <a:lnSpc>
                <a:spcPct val="80000"/>
              </a:lnSpc>
              <a:buFont typeface="Wingdings"/>
              <a:buNone/>
              <a:defRPr/>
            </a:pPr>
            <a:r>
              <a:rPr lang="ru-RU" sz="2400" b="1">
                <a:solidFill>
                  <a:srgbClr val="333399"/>
                </a:solidFill>
                <a:latin typeface="Times New Roman"/>
              </a:rPr>
              <a:t> </a:t>
            </a:r>
            <a:r>
              <a:rPr lang="ru-RU" sz="2400" b="1">
                <a:solidFill>
                  <a:srgbClr val="333399"/>
                </a:solidFill>
                <a:latin typeface="Times New Roman"/>
              </a:rPr>
              <a:t>Вакцинацию против клещевого энцефалита необходимо начинать за 1,5 месяца («</a:t>
            </a:r>
            <a:r>
              <a:rPr lang="ru-RU" sz="2400" b="1">
                <a:solidFill>
                  <a:srgbClr val="333399"/>
                </a:solidFill>
                <a:latin typeface="Times New Roman"/>
              </a:rPr>
              <a:t>Энцевир</a:t>
            </a:r>
            <a:r>
              <a:rPr lang="ru-RU" sz="2400" b="1">
                <a:solidFill>
                  <a:srgbClr val="333399"/>
                </a:solidFill>
                <a:latin typeface="Times New Roman"/>
              </a:rPr>
              <a:t>») или за 21 день («</a:t>
            </a:r>
            <a:r>
              <a:rPr lang="ru-RU" sz="2400" b="1">
                <a:solidFill>
                  <a:srgbClr val="333399"/>
                </a:solidFill>
                <a:latin typeface="Times New Roman"/>
              </a:rPr>
              <a:t>Энцепур</a:t>
            </a:r>
            <a:r>
              <a:rPr lang="ru-RU" sz="2400" b="1">
                <a:solidFill>
                  <a:srgbClr val="333399"/>
                </a:solidFill>
                <a:latin typeface="Times New Roman"/>
              </a:rPr>
              <a:t>») до выезда на неблагополучную территорию.</a:t>
            </a:r>
            <a:endParaRPr/>
          </a:p>
          <a:p>
            <a:pPr algn="just">
              <a:lnSpc>
                <a:spcPct val="80000"/>
              </a:lnSpc>
              <a:buFont typeface="Wingdings"/>
              <a:buNone/>
              <a:defRPr/>
            </a:pPr>
            <a:r>
              <a:rPr lang="ru-RU" sz="2400" b="1">
                <a:solidFill>
                  <a:srgbClr val="333399"/>
                </a:solidFill>
                <a:latin typeface="Times New Roman"/>
              </a:rPr>
              <a:t>Прививка отечественной вакциной состоит из 2 инъекций, минимальный интервал между которыми 1 месяц. После последней инъекции должно пройти не менее 14 дней до выезда в очаг. За это время вырабатывается иммунитет. Через год необходимо сделать ревакцинацию, которая состоит только из 1 инъекции, далее ревакцинацию повторяют каждые 3 года.</a:t>
            </a:r>
            <a:endParaRPr/>
          </a:p>
          <a:p>
            <a:pPr algn="just">
              <a:lnSpc>
                <a:spcPct val="80000"/>
              </a:lnSpc>
              <a:buFont typeface="Wingdings"/>
              <a:buNone/>
              <a:defRPr/>
            </a:pPr>
            <a:r>
              <a:rPr lang="ru-RU" sz="2400" b="1">
                <a:solidFill>
                  <a:srgbClr val="333399"/>
                </a:solidFill>
                <a:latin typeface="Times New Roman"/>
              </a:rPr>
              <a:t>Прививка вакциной «</a:t>
            </a:r>
            <a:r>
              <a:rPr lang="ru-RU" sz="2400" b="1">
                <a:solidFill>
                  <a:srgbClr val="333399"/>
                </a:solidFill>
                <a:latin typeface="Times New Roman"/>
              </a:rPr>
              <a:t>Энцепур</a:t>
            </a:r>
            <a:r>
              <a:rPr lang="ru-RU" sz="2400" b="1">
                <a:solidFill>
                  <a:srgbClr val="333399"/>
                </a:solidFill>
                <a:latin typeface="Times New Roman"/>
              </a:rPr>
              <a:t>» трехкратная в  течение 21 дня.</a:t>
            </a:r>
            <a:endParaRPr lang="ru-RU" sz="2400" b="1">
              <a:solidFill>
                <a:srgbClr val="333399"/>
              </a:solidFill>
              <a:latin typeface="Times New Roman"/>
            </a:endParaRPr>
          </a:p>
        </p:txBody>
      </p:sp>
      <p:sp>
        <p:nvSpPr>
          <p:cNvPr id="6" name="Rectangle 4" hidden="0"/>
          <p:cNvSpPr>
            <a:spLocks noChangeArrowheads="1"/>
          </p:cNvSpPr>
          <p:nvPr isPhoto="0" userDrawn="0"/>
        </p:nvSpPr>
        <p:spPr bwMode="auto">
          <a:xfrm>
            <a:off x="539750" y="124609"/>
            <a:ext cx="82804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ru-RU" b="1">
                <a:latin typeface="Times New Roman"/>
              </a:rPr>
              <a:t>    </a:t>
            </a:r>
            <a:r>
              <a:rPr lang="ru-RU" sz="2800" b="1">
                <a:solidFill>
                  <a:srgbClr val="CC0066"/>
                </a:solidFill>
                <a:latin typeface="Times New Roman"/>
              </a:rPr>
              <a:t>Меры специфической профилактики клещевого энцефалита</a:t>
            </a:r>
            <a:r>
              <a:rPr lang="ru-RU" sz="2800">
                <a:solidFill>
                  <a:srgbClr val="CC0066"/>
                </a:solidFill>
                <a:latin typeface="Times New Roman"/>
              </a:rPr>
              <a:t>.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 hidden="0"/>
          <p:cNvSpPr/>
          <p:nvPr isPhoto="0" userDrawn="0"/>
        </p:nvSpPr>
        <p:spPr bwMode="auto">
          <a:xfrm>
            <a:off x="251520" y="260649"/>
            <a:ext cx="856895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/>
              <a:buChar char="Ø"/>
              <a:defRPr/>
            </a:pPr>
            <a:r>
              <a:rPr lang="ru-RU" sz="2400" b="1">
                <a:solidFill>
                  <a:srgbClr val="333399"/>
                </a:solidFill>
              </a:rPr>
              <a:t>    Кроме того, </a:t>
            </a:r>
            <a:r>
              <a:rPr lang="ru-RU" sz="2400" b="1">
                <a:solidFill>
                  <a:srgbClr val="333399"/>
                </a:solidFill>
              </a:rPr>
              <a:t>невакцинированным</a:t>
            </a:r>
            <a:r>
              <a:rPr lang="ru-RU" sz="2400" b="1">
                <a:solidFill>
                  <a:srgbClr val="333399"/>
                </a:solidFill>
              </a:rPr>
              <a:t> </a:t>
            </a:r>
            <a:r>
              <a:rPr lang="ru-RU" sz="2400" b="1">
                <a:solidFill>
                  <a:srgbClr val="333399"/>
                </a:solidFill>
                <a:latin typeface="Times New Roman"/>
              </a:rPr>
              <a:t> лицам, выезжающим по служебным делам в </a:t>
            </a:r>
            <a:r>
              <a:rPr lang="ru-RU" sz="2400" b="1">
                <a:solidFill>
                  <a:srgbClr val="333399"/>
                </a:solidFill>
                <a:latin typeface="Times New Roman"/>
              </a:rPr>
              <a:t>эндемичные</a:t>
            </a:r>
            <a:r>
              <a:rPr lang="ru-RU" sz="2400" b="1">
                <a:solidFill>
                  <a:srgbClr val="333399"/>
                </a:solidFill>
                <a:latin typeface="Times New Roman"/>
              </a:rPr>
              <a:t> территории на короткие сроки и не успевающим сделать прививку</a:t>
            </a:r>
            <a:r>
              <a:rPr lang="ru-RU" sz="2400" b="1">
                <a:solidFill>
                  <a:srgbClr val="333399"/>
                </a:solidFill>
              </a:rPr>
              <a:t> проводится экстренная </a:t>
            </a:r>
            <a:r>
              <a:rPr lang="ru-RU" sz="2400" b="1">
                <a:solidFill>
                  <a:srgbClr val="CC0066"/>
                </a:solidFill>
              </a:rPr>
              <a:t>доэкспозиционная</a:t>
            </a:r>
            <a:r>
              <a:rPr lang="ru-RU" sz="2400" b="1">
                <a:solidFill>
                  <a:srgbClr val="CC0066"/>
                </a:solidFill>
              </a:rPr>
              <a:t> профилактика</a:t>
            </a:r>
            <a:r>
              <a:rPr lang="ru-RU" sz="2400" b="1">
                <a:solidFill>
                  <a:srgbClr val="333399"/>
                </a:solidFill>
              </a:rPr>
              <a:t> специфическим иммуноглобулином. В таком случае защитное действие начинается через 24-48 часов и продолжается 4-5 недель</a:t>
            </a:r>
            <a:r>
              <a:rPr lang="ru-RU" sz="2400">
                <a:solidFill>
                  <a:srgbClr val="333399"/>
                </a:solidFill>
              </a:rPr>
              <a:t>.</a:t>
            </a:r>
            <a:br>
              <a:rPr lang="ru-RU" sz="2400">
                <a:solidFill>
                  <a:srgbClr val="333399"/>
                </a:solidFill>
              </a:rPr>
            </a:br>
            <a:endParaRPr lang="ru-RU" sz="2400">
              <a:solidFill>
                <a:srgbClr val="333399"/>
              </a:solidFill>
            </a:endParaRPr>
          </a:p>
          <a:p>
            <a:pPr>
              <a:buFont typeface="Wingdings"/>
              <a:buChar char="Ø"/>
              <a:defRPr/>
            </a:pPr>
            <a:r>
              <a:rPr lang="ru-RU" sz="2400" b="1">
                <a:solidFill>
                  <a:srgbClr val="333399"/>
                </a:solidFill>
              </a:rPr>
              <a:t>    Непривитым  лицам, обратившимся за медицинской помощью с укусами клещей на </a:t>
            </a:r>
            <a:r>
              <a:rPr lang="ru-RU" sz="2400" b="1">
                <a:solidFill>
                  <a:srgbClr val="333399"/>
                </a:solidFill>
              </a:rPr>
              <a:t>эндемичных</a:t>
            </a:r>
            <a:r>
              <a:rPr lang="ru-RU" sz="2400" b="1">
                <a:solidFill>
                  <a:srgbClr val="333399"/>
                </a:solidFill>
              </a:rPr>
              <a:t> территориях, проводится </a:t>
            </a:r>
            <a:r>
              <a:rPr lang="ru-RU" sz="2400" b="1">
                <a:solidFill>
                  <a:srgbClr val="CC0066"/>
                </a:solidFill>
              </a:rPr>
              <a:t>экстренная профилактика</a:t>
            </a:r>
            <a:r>
              <a:rPr lang="ru-RU" sz="2400" b="1">
                <a:solidFill>
                  <a:srgbClr val="333399"/>
                </a:solidFill>
              </a:rPr>
              <a:t> иммуноглобулином человека против клещевого энцефалита, из расчета  0,1 мл/кг. </a:t>
            </a:r>
            <a:r>
              <a:rPr lang="ru-RU" sz="2400" b="1">
                <a:solidFill>
                  <a:srgbClr val="333399"/>
                </a:solidFill>
                <a:latin typeface="Times New Roman"/>
              </a:rPr>
              <a:t>В соответствии с Инструкцией по применению, иммуноглобулин человека против клещевого энцефалита</a:t>
            </a:r>
            <a:r>
              <a:rPr lang="ru-RU" sz="2400" b="1">
                <a:latin typeface="Times New Roman"/>
              </a:rPr>
              <a:t> </a:t>
            </a:r>
            <a:r>
              <a:rPr lang="ru-RU" sz="2400" b="1">
                <a:solidFill>
                  <a:srgbClr val="CC0066"/>
                </a:solidFill>
                <a:latin typeface="Times New Roman"/>
              </a:rPr>
              <a:t>вводится не позднее 96 часов после укуса клещей</a:t>
            </a:r>
            <a:r>
              <a:rPr lang="ru-RU" sz="2400" b="1">
                <a:solidFill>
                  <a:srgbClr val="800080"/>
                </a:solidFill>
                <a:latin typeface="Times New Roman"/>
              </a:rPr>
              <a:t>.</a:t>
            </a:r>
            <a:endParaRPr lang="ru-RU" sz="24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Прямоугольник 1" hidden="0"/>
          <p:cNvSpPr/>
          <p:nvPr isPhoto="0" userDrawn="0"/>
        </p:nvSpPr>
        <p:spPr bwMode="auto">
          <a:xfrm>
            <a:off x="179512" y="260648"/>
            <a:ext cx="871296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200">
                <a:solidFill>
                  <a:srgbClr val="FF0000"/>
                </a:solidFill>
              </a:rPr>
              <a:t>ГРАНУЛОЦИТАРНЫЙ  АНАПЛАЗМОЗ ЧЕЛОВЕКА</a:t>
            </a:r>
            <a:r>
              <a:rPr lang="ru-RU" sz="2400"/>
              <a:t>   </a:t>
            </a:r>
            <a:endParaRPr/>
          </a:p>
          <a:p>
            <a:pPr>
              <a:buFont typeface="Wingdings"/>
              <a:buChar char="Ø"/>
              <a:defRPr/>
            </a:pPr>
            <a:endParaRPr lang="ru-RU" sz="2400"/>
          </a:p>
          <a:p>
            <a:pPr>
              <a:buFont typeface="Wingdings"/>
              <a:buChar char="Ø"/>
              <a:defRPr/>
            </a:pPr>
            <a:r>
              <a:rPr lang="ru-RU" sz="2400"/>
              <a:t>   </a:t>
            </a:r>
            <a:r>
              <a:rPr lang="ru-RU" sz="2800"/>
              <a:t>Возбудитель – </a:t>
            </a:r>
            <a:r>
              <a:rPr lang="en-US" sz="2800"/>
              <a:t>Anaplasma</a:t>
            </a:r>
            <a:r>
              <a:rPr lang="en-US" sz="2800"/>
              <a:t> </a:t>
            </a:r>
            <a:r>
              <a:rPr lang="en-US" sz="2800"/>
              <a:t>phagocytophilum</a:t>
            </a:r>
            <a:endParaRPr lang="ru-RU" sz="2800"/>
          </a:p>
          <a:p>
            <a:pPr>
              <a:buFont typeface="Wingdings"/>
              <a:buChar char="Ø"/>
              <a:defRPr/>
            </a:pPr>
            <a:r>
              <a:rPr lang="ru-RU" sz="2800"/>
              <a:t>   Инкубационный период  3-21 (14) дней</a:t>
            </a:r>
            <a:endParaRPr/>
          </a:p>
          <a:p>
            <a:pPr marL="449263" indent="-449263">
              <a:buFont typeface="Wingdings"/>
              <a:buChar char="Ø"/>
              <a:defRPr/>
            </a:pPr>
            <a:r>
              <a:rPr lang="ru-RU" sz="2800"/>
              <a:t>Клиническая картина неспецифическая –гриппоподобный синдром</a:t>
            </a:r>
            <a:endParaRPr/>
          </a:p>
          <a:p>
            <a:pPr marL="449263" indent="-449263">
              <a:buFont typeface="Wingdings"/>
              <a:buChar char="Ø"/>
              <a:defRPr/>
            </a:pPr>
            <a:r>
              <a:rPr lang="ru-RU" sz="2800"/>
              <a:t>В анализах крови- лейкопения, тромбоцитопения, повышение </a:t>
            </a:r>
            <a:r>
              <a:rPr lang="ru-RU" sz="2800"/>
              <a:t>АлТ</a:t>
            </a:r>
            <a:r>
              <a:rPr lang="ru-RU" sz="2800"/>
              <a:t>, </a:t>
            </a:r>
            <a:r>
              <a:rPr lang="ru-RU" sz="2800"/>
              <a:t>АсТ</a:t>
            </a:r>
            <a:endParaRPr lang="ru-RU" sz="2800"/>
          </a:p>
          <a:p>
            <a:pPr>
              <a:buFont typeface="Wingdings"/>
              <a:buChar char="Ø"/>
              <a:defRPr/>
            </a:pPr>
            <a:r>
              <a:rPr lang="ru-RU" sz="2800"/>
              <a:t>   Основная этиологическая  диагностика – ПЦР</a:t>
            </a:r>
            <a:endParaRPr/>
          </a:p>
          <a:p>
            <a:pPr>
              <a:buFont typeface="Wingdings"/>
              <a:buChar char="Ø"/>
              <a:defRPr/>
            </a:pPr>
            <a:r>
              <a:rPr lang="ru-RU" sz="2800"/>
              <a:t>   Основа лечения – тетрациклины</a:t>
            </a:r>
            <a:endParaRPr lang="ru-RU" sz="28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Прямоугольник 1" hidden="0"/>
          <p:cNvSpPr/>
          <p:nvPr isPhoto="0" userDrawn="0"/>
        </p:nvSpPr>
        <p:spPr bwMode="auto">
          <a:xfrm>
            <a:off x="179512" y="260648"/>
            <a:ext cx="8712968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200">
                <a:solidFill>
                  <a:srgbClr val="FF0000"/>
                </a:solidFill>
              </a:rPr>
              <a:t>МОНОЦИТАРНЫЙ ЭРЛИХИОЗ ЧЕЛОВЕКА</a:t>
            </a:r>
            <a:r>
              <a:rPr lang="ru-RU" sz="2400"/>
              <a:t>   </a:t>
            </a:r>
            <a:endParaRPr/>
          </a:p>
          <a:p>
            <a:pPr>
              <a:buFont typeface="Wingdings"/>
              <a:buChar char="Ø"/>
              <a:defRPr/>
            </a:pPr>
            <a:endParaRPr lang="ru-RU" sz="2400"/>
          </a:p>
          <a:p>
            <a:pPr>
              <a:buFont typeface="Wingdings"/>
              <a:buChar char="Ø"/>
              <a:defRPr/>
            </a:pPr>
            <a:r>
              <a:rPr lang="ru-RU" sz="2400"/>
              <a:t>   </a:t>
            </a:r>
            <a:r>
              <a:rPr lang="ru-RU" sz="2800"/>
              <a:t>Возбудитель – </a:t>
            </a:r>
            <a:r>
              <a:rPr lang="en-US" sz="2800"/>
              <a:t>Ehrlichia</a:t>
            </a:r>
            <a:r>
              <a:rPr lang="en-US" sz="2800"/>
              <a:t> </a:t>
            </a:r>
            <a:r>
              <a:rPr lang="en-US" sz="2800"/>
              <a:t>chaffensis</a:t>
            </a:r>
            <a:endParaRPr lang="ru-RU" sz="2800"/>
          </a:p>
          <a:p>
            <a:pPr>
              <a:buFont typeface="Wingdings"/>
              <a:buChar char="Ø"/>
              <a:defRPr/>
            </a:pPr>
            <a:r>
              <a:rPr lang="ru-RU" sz="2800"/>
              <a:t>   Инкубационный период  8-14 (до 23) дней</a:t>
            </a:r>
            <a:endParaRPr/>
          </a:p>
          <a:p>
            <a:pPr>
              <a:buFont typeface="Wingdings"/>
              <a:buChar char="Ø"/>
              <a:defRPr/>
            </a:pPr>
            <a:r>
              <a:rPr lang="ru-RU" sz="2800"/>
              <a:t>  Частота осложнений выше, чем при ГАЧ</a:t>
            </a:r>
            <a:endParaRPr/>
          </a:p>
          <a:p>
            <a:pPr marL="449263" indent="-449263">
              <a:buFont typeface="Wingdings"/>
              <a:buChar char="Ø"/>
              <a:defRPr/>
            </a:pPr>
            <a:r>
              <a:rPr lang="ru-RU" sz="2800"/>
              <a:t>Клиническая картина неспецифическая –гриппоподобный синдром</a:t>
            </a:r>
            <a:endParaRPr/>
          </a:p>
          <a:p>
            <a:pPr marL="449263" indent="-449263">
              <a:buFont typeface="Wingdings"/>
              <a:buChar char="Ø"/>
              <a:defRPr/>
            </a:pPr>
            <a:r>
              <a:rPr lang="ru-RU" sz="2800"/>
              <a:t>В анализах крови- лейкопения, тромбоцитопения, повышение </a:t>
            </a:r>
            <a:r>
              <a:rPr lang="ru-RU" sz="2800"/>
              <a:t>АлТ</a:t>
            </a:r>
            <a:r>
              <a:rPr lang="ru-RU" sz="2800"/>
              <a:t>, </a:t>
            </a:r>
            <a:r>
              <a:rPr lang="ru-RU" sz="2800"/>
              <a:t>АсТ</a:t>
            </a:r>
            <a:endParaRPr lang="ru-RU" sz="2800"/>
          </a:p>
          <a:p>
            <a:pPr>
              <a:buFont typeface="Wingdings"/>
              <a:buChar char="Ø"/>
              <a:defRPr/>
            </a:pPr>
            <a:r>
              <a:rPr lang="ru-RU" sz="2800"/>
              <a:t>   Основная этиологическая  диагностика – ПЦР</a:t>
            </a:r>
            <a:endParaRPr/>
          </a:p>
          <a:p>
            <a:pPr>
              <a:buFont typeface="Wingdings"/>
              <a:buChar char="Ø"/>
              <a:defRPr/>
            </a:pPr>
            <a:r>
              <a:rPr lang="ru-RU" sz="2800"/>
              <a:t>   Основа лечения – тетрациклины</a:t>
            </a:r>
            <a:endParaRPr lang="ru-RU" sz="28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Прямоугольник 1" hidden="0"/>
          <p:cNvSpPr/>
          <p:nvPr isPhoto="0" userDrawn="0"/>
        </p:nvSpPr>
        <p:spPr bwMode="auto">
          <a:xfrm>
            <a:off x="179512" y="260648"/>
            <a:ext cx="8712968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200">
                <a:solidFill>
                  <a:srgbClr val="FF0000"/>
                </a:solidFill>
              </a:rPr>
              <a:t>БАБЕЗИОЗ</a:t>
            </a:r>
            <a:r>
              <a:rPr lang="ru-RU" sz="2400"/>
              <a:t>   </a:t>
            </a:r>
            <a:endParaRPr/>
          </a:p>
          <a:p>
            <a:pPr>
              <a:buFont typeface="Wingdings"/>
              <a:buChar char="Ø"/>
              <a:defRPr/>
            </a:pPr>
            <a:endParaRPr lang="ru-RU" sz="2400"/>
          </a:p>
          <a:p>
            <a:pPr>
              <a:buFont typeface="Wingdings"/>
              <a:buChar char="Ø"/>
              <a:defRPr/>
            </a:pPr>
            <a:r>
              <a:rPr lang="ru-RU" sz="2400"/>
              <a:t>   </a:t>
            </a:r>
            <a:r>
              <a:rPr lang="ru-RU" sz="2800"/>
              <a:t>Возбудитель – </a:t>
            </a:r>
            <a:r>
              <a:rPr lang="en-US" sz="2800"/>
              <a:t> </a:t>
            </a:r>
            <a:r>
              <a:rPr lang="en-US" sz="2800"/>
              <a:t>Babesia</a:t>
            </a:r>
            <a:r>
              <a:rPr lang="en-US" sz="2800"/>
              <a:t>  </a:t>
            </a:r>
            <a:r>
              <a:rPr lang="en-US" sz="2800"/>
              <a:t>microti</a:t>
            </a:r>
            <a:endParaRPr lang="ru-RU" sz="2800"/>
          </a:p>
          <a:p>
            <a:pPr>
              <a:buFont typeface="Wingdings"/>
              <a:buChar char="Ø"/>
              <a:defRPr/>
            </a:pPr>
            <a:r>
              <a:rPr lang="ru-RU" sz="2800"/>
              <a:t>   Инкубационный период  3-21 (14) дней</a:t>
            </a:r>
            <a:endParaRPr/>
          </a:p>
          <a:p>
            <a:pPr>
              <a:buFont typeface="Wingdings"/>
              <a:buChar char="Ø"/>
              <a:defRPr/>
            </a:pPr>
            <a:r>
              <a:rPr lang="ru-RU" sz="2800"/>
              <a:t>  Частота осложнений выше, чем при ГАЧ</a:t>
            </a:r>
            <a:endParaRPr/>
          </a:p>
          <a:p>
            <a:pPr marL="449263" indent="-449263">
              <a:buFont typeface="Wingdings"/>
              <a:buChar char="Ø"/>
              <a:defRPr/>
            </a:pPr>
            <a:r>
              <a:rPr lang="ru-RU" sz="2800"/>
              <a:t>Клиническая картина неспецифическая –гриппоподобный синдром</a:t>
            </a:r>
            <a:endParaRPr/>
          </a:p>
          <a:p>
            <a:pPr marL="449263" indent="-449263">
              <a:buFont typeface="Wingdings"/>
              <a:buChar char="Ø"/>
              <a:defRPr/>
            </a:pPr>
            <a:r>
              <a:rPr lang="ru-RU" sz="2800"/>
              <a:t>В анализах крови- анемия, тромбоцитопения, повышение </a:t>
            </a:r>
            <a:r>
              <a:rPr lang="ru-RU" sz="2800"/>
              <a:t>АлТ</a:t>
            </a:r>
            <a:r>
              <a:rPr lang="ru-RU" sz="2800"/>
              <a:t>, </a:t>
            </a:r>
            <a:r>
              <a:rPr lang="ru-RU" sz="2800"/>
              <a:t>АсТ</a:t>
            </a:r>
            <a:r>
              <a:rPr lang="ru-RU" sz="2800"/>
              <a:t>, ЛДГ, билирубина</a:t>
            </a:r>
            <a:endParaRPr/>
          </a:p>
          <a:p>
            <a:pPr>
              <a:buFont typeface="Wingdings"/>
              <a:buChar char="Ø"/>
              <a:defRPr/>
            </a:pPr>
            <a:r>
              <a:rPr lang="ru-RU" sz="2800"/>
              <a:t>   Основная этиологическая  диагностика – ПЦР</a:t>
            </a:r>
            <a:endParaRPr/>
          </a:p>
          <a:p>
            <a:pPr marL="539750" indent="-539750">
              <a:buFont typeface="Wingdings"/>
              <a:buChar char="Ø"/>
              <a:defRPr/>
            </a:pPr>
            <a:r>
              <a:rPr lang="ru-RU" sz="2800"/>
              <a:t>Лечение : легкие и среднетяжелые формы- </a:t>
            </a:r>
            <a:r>
              <a:rPr lang="ru-RU" sz="2800"/>
              <a:t>азитромицин</a:t>
            </a:r>
            <a:r>
              <a:rPr lang="ru-RU" sz="2800"/>
              <a:t> + </a:t>
            </a:r>
            <a:r>
              <a:rPr lang="ru-RU" sz="2800"/>
              <a:t>атоваквон</a:t>
            </a:r>
            <a:r>
              <a:rPr lang="ru-RU" sz="2800"/>
              <a:t>, тяжелые формы- </a:t>
            </a:r>
            <a:r>
              <a:rPr lang="ru-RU" sz="2800"/>
              <a:t>клиндамицин</a:t>
            </a:r>
            <a:r>
              <a:rPr lang="ru-RU" sz="2800"/>
              <a:t> + хинина сульфат</a:t>
            </a:r>
            <a:endParaRPr lang="ru-RU" sz="28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Прямоугольник 1" hidden="0"/>
          <p:cNvSpPr/>
          <p:nvPr isPhoto="0" userDrawn="0"/>
        </p:nvSpPr>
        <p:spPr bwMode="auto">
          <a:xfrm>
            <a:off x="251520" y="188640"/>
            <a:ext cx="8712968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/>
              <a:buChar char="Ø"/>
              <a:defRPr/>
            </a:pPr>
            <a:r>
              <a:rPr lang="ru-RU" sz="2400"/>
              <a:t>  Пострадавшие от укусов клещами должны обратиться в </a:t>
            </a:r>
            <a:r>
              <a:rPr lang="ru-RU" sz="2400"/>
              <a:t>травмпункт</a:t>
            </a:r>
            <a:r>
              <a:rPr lang="ru-RU" sz="2400"/>
              <a:t> по месту жительства для его удаления или удалить самостоятельно</a:t>
            </a:r>
            <a:endParaRPr/>
          </a:p>
          <a:p>
            <a:pPr>
              <a:buFont typeface="Wingdings"/>
              <a:buChar char="Ø"/>
              <a:defRPr/>
            </a:pPr>
            <a:r>
              <a:rPr lang="ru-RU" sz="2400"/>
              <a:t>  Обработать  место присасывания дезинфектантом и заклеить бактерицидным пластырем</a:t>
            </a:r>
            <a:endParaRPr/>
          </a:p>
          <a:p>
            <a:pPr>
              <a:buFont typeface="Wingdings"/>
              <a:buChar char="Ø"/>
              <a:defRPr/>
            </a:pPr>
            <a:r>
              <a:rPr lang="ru-RU" sz="2400"/>
              <a:t>  Поместить удаленного клеща в емкость с влажной  ваткой, поместить в прохладное место и сдать на исследование в течение ближайших 2 дней (чтобы при необходимости провести  профилактику против КЭ,  не позднее 96  часов)</a:t>
            </a:r>
            <a:endParaRPr/>
          </a:p>
          <a:p>
            <a:pPr>
              <a:buFont typeface="Wingdings"/>
              <a:buChar char="Ø"/>
              <a:defRPr/>
            </a:pPr>
            <a:r>
              <a:rPr lang="ru-RU" sz="2400"/>
              <a:t>  При этом </a:t>
            </a:r>
            <a:r>
              <a:rPr lang="ru-RU" sz="2400">
                <a:solidFill>
                  <a:srgbClr val="FF0000"/>
                </a:solidFill>
              </a:rPr>
              <a:t> НЕЛЬЗЯ: </a:t>
            </a:r>
            <a:endParaRPr/>
          </a:p>
          <a:p>
            <a:pPr>
              <a:defRPr/>
            </a:pPr>
            <a:r>
              <a:rPr lang="ru-RU" sz="2400"/>
              <a:t>     - брать клеща голыми руками</a:t>
            </a:r>
            <a:endParaRPr/>
          </a:p>
          <a:p>
            <a:pPr>
              <a:defRPr/>
            </a:pPr>
            <a:r>
              <a:rPr lang="ru-RU" sz="2400"/>
              <a:t>     - тащить за брюшко</a:t>
            </a:r>
            <a:endParaRPr/>
          </a:p>
          <a:p>
            <a:pPr>
              <a:defRPr/>
            </a:pPr>
            <a:r>
              <a:rPr lang="ru-RU" sz="2400"/>
              <a:t>     -  резко дергать при вытаскивании</a:t>
            </a:r>
            <a:endParaRPr/>
          </a:p>
          <a:p>
            <a:pPr>
              <a:defRPr/>
            </a:pPr>
            <a:r>
              <a:rPr lang="ru-RU" sz="2400"/>
              <a:t>     -  выковыривать острыми предметами</a:t>
            </a:r>
            <a:endParaRPr/>
          </a:p>
          <a:p>
            <a:pPr marL="539750" indent="-539750">
              <a:defRPr/>
            </a:pPr>
            <a:r>
              <a:rPr lang="ru-RU" sz="2400"/>
              <a:t>     -  прижигать, смазывать маслом, керосином, бензином, чистящими средствами, растворителями, </a:t>
            </a:r>
            <a:r>
              <a:rPr lang="ru-RU" sz="2400"/>
              <a:t>дихлофосом</a:t>
            </a:r>
            <a:r>
              <a:rPr lang="ru-RU" sz="2400"/>
              <a:t> и т.д.</a:t>
            </a:r>
            <a:endParaRPr lang="ru-RU" sz="24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Прямоугольник 1" hidden="0"/>
          <p:cNvSpPr/>
          <p:nvPr isPhoto="0" userDrawn="0"/>
        </p:nvSpPr>
        <p:spPr bwMode="auto">
          <a:xfrm>
            <a:off x="251520" y="260648"/>
            <a:ext cx="8568952" cy="5595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Arial"/>
              <a:buChar char="•"/>
              <a:defRPr/>
            </a:pPr>
            <a:r>
              <a:rPr lang="ru-RU" sz="2400" b="1">
                <a:solidFill>
                  <a:srgbClr val="333399"/>
                </a:solidFill>
              </a:rPr>
              <a:t> </a:t>
            </a:r>
            <a:r>
              <a:rPr lang="ru-RU" sz="2400" b="1">
                <a:solidFill>
                  <a:schemeClr val="tx2"/>
                </a:solidFill>
              </a:rPr>
              <a:t>Исследование снятых с людей клещей на зараженность вирусом  КЭ и ЛБ  можно провести в микробиологической лаборатории  </a:t>
            </a:r>
            <a:r>
              <a:rPr lang="ru-RU" sz="2400" b="1" i="1">
                <a:solidFill>
                  <a:schemeClr val="tx2"/>
                </a:solidFill>
              </a:rPr>
              <a:t>ФБУЗ «Центр гигиены и эпидемиологии в г. Москве»</a:t>
            </a:r>
            <a:r>
              <a:rPr lang="ru-RU" sz="2400" b="1">
                <a:solidFill>
                  <a:schemeClr val="tx2"/>
                </a:solidFill>
              </a:rPr>
              <a:t> (адрес: Москва, Графский пер. д.4/9, вход со двора, 2 этаж), тел. 8(495)687-40-35. </a:t>
            </a:r>
            <a:r>
              <a:rPr lang="ru-RU" sz="2400" b="1">
                <a:solidFill>
                  <a:srgbClr val="333399"/>
                </a:solidFill>
              </a:rPr>
              <a:t>Прием  проводится с 9-00 до 15-30 ежедневно, кроме субботы, воскресенья и праздничных дней, о результатах исследований можно узнать с 15-00 до 18-00.</a:t>
            </a:r>
            <a:endParaRPr lang="ru-RU" sz="2400" b="1">
              <a:solidFill>
                <a:schemeClr val="tx2"/>
              </a:solidFill>
            </a:endParaRPr>
          </a:p>
          <a:p>
            <a:pPr algn="just">
              <a:buFont typeface="Arial"/>
              <a:buChar char="•"/>
              <a:defRPr/>
            </a:pPr>
            <a:r>
              <a:rPr lang="ru-RU" sz="2400" b="1">
                <a:solidFill>
                  <a:schemeClr val="tx2"/>
                </a:solidFill>
              </a:rPr>
              <a:t>  </a:t>
            </a:r>
            <a:r>
              <a:rPr lang="ru-RU" sz="2400" b="1" i="1">
                <a:solidFill>
                  <a:schemeClr val="tx2"/>
                </a:solidFill>
              </a:rPr>
              <a:t> ФБУЗ «Федеральный центр гигиены и эпидемиологии  </a:t>
            </a:r>
            <a:r>
              <a:rPr lang="ru-RU" sz="2400" b="1" i="1">
                <a:solidFill>
                  <a:schemeClr val="tx2"/>
                </a:solidFill>
              </a:rPr>
              <a:t>Роспотребнадзора</a:t>
            </a:r>
            <a:r>
              <a:rPr lang="ru-RU" sz="2400" b="1" i="1">
                <a:solidFill>
                  <a:schemeClr val="tx2"/>
                </a:solidFill>
              </a:rPr>
              <a:t>»</a:t>
            </a:r>
            <a:r>
              <a:rPr lang="ru-RU" sz="2400" b="1">
                <a:solidFill>
                  <a:schemeClr val="tx2"/>
                </a:solidFill>
              </a:rPr>
              <a:t> по адресу: Варшавское шоссе, дом 19-а, лаборатория особо опасных инфекций отдела лабораторного дела, тел.8(495)952-45-36, 8(495954-27-07)</a:t>
            </a:r>
            <a:endParaRPr/>
          </a:p>
          <a:p>
            <a:pPr algn="just">
              <a:buFont typeface="Arial"/>
              <a:buChar char="•"/>
              <a:defRPr/>
            </a:pPr>
            <a:r>
              <a:rPr lang="ru-RU" sz="2400" b="1">
                <a:solidFill>
                  <a:schemeClr val="tx2"/>
                </a:solidFill>
              </a:rPr>
              <a:t> В лабораториях ЦМД (СМ</a:t>
            </a:r>
            <a:r>
              <a:rPr lang="en-US" sz="2400" b="1">
                <a:solidFill>
                  <a:schemeClr val="tx2"/>
                </a:solidFill>
              </a:rPr>
              <a:t>D) – </a:t>
            </a:r>
            <a:r>
              <a:rPr lang="ru-RU" sz="2400" b="1">
                <a:solidFill>
                  <a:schemeClr val="tx2"/>
                </a:solidFill>
              </a:rPr>
              <a:t>центры молекулярной диагностики (исследуют на  КЭ, </a:t>
            </a:r>
            <a:r>
              <a:rPr lang="ru-RU" sz="2400" b="1">
                <a:solidFill>
                  <a:schemeClr val="tx2"/>
                </a:solidFill>
              </a:rPr>
              <a:t>боррелиоз</a:t>
            </a:r>
            <a:r>
              <a:rPr lang="ru-RU" sz="2400" b="1">
                <a:solidFill>
                  <a:schemeClr val="tx2"/>
                </a:solidFill>
              </a:rPr>
              <a:t>, </a:t>
            </a:r>
            <a:r>
              <a:rPr lang="ru-RU" sz="2400" b="1">
                <a:solidFill>
                  <a:schemeClr val="tx2"/>
                </a:solidFill>
              </a:rPr>
              <a:t>эрлихиоз</a:t>
            </a:r>
            <a:r>
              <a:rPr lang="ru-RU" sz="2400" b="1">
                <a:solidFill>
                  <a:schemeClr val="tx2"/>
                </a:solidFill>
              </a:rPr>
              <a:t> и анаплазмоз)</a:t>
            </a:r>
            <a:endParaRPr lang="ru-RU" sz="2400" b="1">
              <a:solidFill>
                <a:srgbClr val="333399"/>
              </a:solidFill>
            </a:endParaRPr>
          </a:p>
          <a:p>
            <a:pPr algn="just">
              <a:lnSpc>
                <a:spcPct val="90000"/>
              </a:lnSpc>
              <a:defRPr/>
            </a:pPr>
            <a:endParaRPr lang="ru-RU" sz="24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1\Desktop\IMG_0961.jpg" hidden="0"/>
          <p:cNvPicPr>
            <a:picLocks noChangeAspect="1" noChangeArrowheads="1"/>
          </p:cNvPicPr>
          <p:nvPr isPhoto="0" userDrawn="0"/>
        </p:nvPicPr>
        <p:blipFill>
          <a:blip r:embed="rId2"/>
          <a:stretch/>
        </p:blipFill>
        <p:spPr bwMode="auto">
          <a:xfrm>
            <a:off x="2092796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457200" y="0"/>
            <a:ext cx="8229600" cy="9087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>
              <a:defRPr/>
            </a:pPr>
            <a:r>
              <a:rPr lang="ru-RU" sz="3000" b="1"/>
              <a:t>В каких парках обнаружены иксодовые клещи</a:t>
            </a:r>
            <a:r>
              <a:rPr lang="ru-RU" sz="3200" b="1"/>
              <a:t>       </a:t>
            </a:r>
            <a:endParaRPr lang="ru-RU" sz="3200" b="1"/>
          </a:p>
        </p:txBody>
      </p:sp>
      <p:sp>
        <p:nvSpPr>
          <p:cNvPr id="5" name="Содержимое 2" hidden="0"/>
          <p:cNvSpPr>
            <a:spLocks noGrp="1"/>
          </p:cNvSpPr>
          <p:nvPr isPhoto="0" userDrawn="0">
            <p:ph idx="1" hasCustomPrompt="0"/>
          </p:nvPr>
        </p:nvSpPr>
        <p:spPr bwMode="auto">
          <a:xfrm>
            <a:off x="457200" y="1052736"/>
            <a:ext cx="8229600" cy="5472608"/>
          </a:xfrm>
        </p:spPr>
        <p:txBody>
          <a:bodyPr>
            <a:normAutofit lnSpcReduction="10000"/>
          </a:bodyPr>
          <a:lstStyle/>
          <a:p>
            <a:pPr>
              <a:buFont typeface="Wingdings"/>
              <a:buChar char="§"/>
              <a:defRPr/>
            </a:pPr>
            <a:r>
              <a:rPr lang="ru-RU" sz="2400"/>
              <a:t>В парке</a:t>
            </a:r>
            <a:r>
              <a:rPr lang="ru-RU" sz="2400" b="1"/>
              <a:t>  «Серебряный бор»</a:t>
            </a:r>
            <a:r>
              <a:rPr lang="ru-RU" sz="2400" i="1"/>
              <a:t>-</a:t>
            </a:r>
            <a:r>
              <a:rPr lang="ru-RU" sz="2400"/>
              <a:t> лесной клещ, больше всего в 3-ей декаде мая – 2-й декаде июня; 2-я декада  сентября</a:t>
            </a:r>
            <a:endParaRPr/>
          </a:p>
          <a:p>
            <a:pPr>
              <a:buFont typeface="Wingdings"/>
              <a:buChar char="§"/>
              <a:defRPr/>
            </a:pPr>
            <a:r>
              <a:rPr lang="ru-RU" sz="2400"/>
              <a:t>В парке</a:t>
            </a:r>
            <a:r>
              <a:rPr lang="ru-RU" sz="2400" b="1"/>
              <a:t>  «Сокольники»</a:t>
            </a:r>
            <a:r>
              <a:rPr lang="ru-RU" sz="2400" i="1"/>
              <a:t>-</a:t>
            </a:r>
            <a:r>
              <a:rPr lang="ru-RU" sz="2400"/>
              <a:t> лесной и луговой  клещ, больше всего в 3-ей декаде апреля</a:t>
            </a:r>
            <a:endParaRPr/>
          </a:p>
          <a:p>
            <a:pPr>
              <a:buFont typeface="Wingdings"/>
              <a:buChar char="§"/>
              <a:defRPr/>
            </a:pPr>
            <a:r>
              <a:rPr lang="ru-RU" sz="2400"/>
              <a:t>В парке</a:t>
            </a:r>
            <a:r>
              <a:rPr lang="ru-RU" sz="2400" b="1"/>
              <a:t>  «Лосиный остров»</a:t>
            </a:r>
            <a:r>
              <a:rPr lang="ru-RU" sz="2400" i="1"/>
              <a:t>-</a:t>
            </a:r>
            <a:r>
              <a:rPr lang="ru-RU" sz="2400"/>
              <a:t> лесной клещ и луговой клещ с наибольшей активацией в мае и сентябре.</a:t>
            </a:r>
            <a:endParaRPr/>
          </a:p>
          <a:p>
            <a:pPr>
              <a:buFont typeface="Wingdings"/>
              <a:buChar char="§"/>
              <a:defRPr/>
            </a:pPr>
            <a:r>
              <a:rPr lang="ru-RU" sz="2400"/>
              <a:t>При исследовании собранных клещей были обнаружены </a:t>
            </a:r>
            <a:r>
              <a:rPr lang="ru-RU" sz="2400"/>
              <a:t>боррелии</a:t>
            </a:r>
            <a:r>
              <a:rPr lang="ru-RU" sz="2400"/>
              <a:t> 15% ,  </a:t>
            </a:r>
            <a:r>
              <a:rPr lang="ru-RU" sz="2400"/>
              <a:t>эрлихии</a:t>
            </a:r>
            <a:r>
              <a:rPr lang="ru-RU" sz="2400"/>
              <a:t> 3.5% , анаплазмы 2,7% , вирус Кемерово – единицы</a:t>
            </a:r>
            <a:endParaRPr/>
          </a:p>
          <a:p>
            <a:pPr>
              <a:buFont typeface="Wingdings"/>
              <a:buChar char="§"/>
              <a:defRPr/>
            </a:pPr>
            <a:r>
              <a:rPr lang="ru-RU" sz="2400"/>
              <a:t>В Московской области </a:t>
            </a:r>
            <a:r>
              <a:rPr lang="ru-RU" sz="2400"/>
              <a:t>эндемичными</a:t>
            </a:r>
            <a:r>
              <a:rPr lang="ru-RU" sz="2400"/>
              <a:t>  по клещевому энцефалиту считаются  Дмитровский и Талдомский районы,  в Москве – лесопарковая зона  в  </a:t>
            </a:r>
            <a:r>
              <a:rPr lang="ru-RU" sz="2400"/>
              <a:t>Крылатском</a:t>
            </a:r>
            <a:r>
              <a:rPr lang="ru-RU" sz="2400"/>
              <a:t> ( </a:t>
            </a:r>
            <a:r>
              <a:rPr lang="ru-RU" sz="2400"/>
              <a:t>в</a:t>
            </a:r>
            <a:r>
              <a:rPr lang="ru-RU" sz="2400"/>
              <a:t> 2017 году  в 5 клещах из 200  и 2-х рыжих полевках из  31 исследованных    обнаружены  возбудители КЭ)</a:t>
            </a:r>
            <a:endParaRPr/>
          </a:p>
          <a:p>
            <a:pPr>
              <a:buFont typeface="Wingdings"/>
              <a:buChar char="q"/>
              <a:defRPr/>
            </a:pPr>
            <a:endParaRPr lang="ru-RU" sz="2400"/>
          </a:p>
          <a:p>
            <a:pPr>
              <a:buFont typeface="Wingdings"/>
              <a:buChar char="q"/>
              <a:defRPr/>
            </a:pPr>
            <a:endParaRPr lang="ru-RU" sz="2400"/>
          </a:p>
          <a:p>
            <a:pPr>
              <a:buFont typeface="Wingdings"/>
              <a:buChar char="q"/>
              <a:defRPr/>
            </a:pPr>
            <a:endParaRPr lang="ru-RU" sz="24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1\Desktop\IMG_0963.jpg" hidden="0"/>
          <p:cNvPicPr>
            <a:picLocks noChangeAspect="1" noChangeArrowheads="1"/>
          </p:cNvPicPr>
          <p:nvPr isPhoto="0" userDrawn="0"/>
        </p:nvPicPr>
        <p:blipFill>
          <a:blip r:embed="rId2"/>
          <a:stretch/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Прямоугольник 1" hidden="0"/>
          <p:cNvSpPr/>
          <p:nvPr isPhoto="0" userDrawn="0"/>
        </p:nvSpPr>
        <p:spPr bwMode="auto">
          <a:xfrm>
            <a:off x="323528" y="260648"/>
            <a:ext cx="8424936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b="1"/>
              <a:t>     Экстренная иммунопрофилактика  клещевого вирусного энцефалита не привитым лицам проводится круглосуточно по эпидемическим показаниям:</a:t>
            </a:r>
            <a:endParaRPr/>
          </a:p>
          <a:p>
            <a:pPr algn="just">
              <a:buFont typeface="Arial"/>
              <a:buChar char="•"/>
              <a:defRPr/>
            </a:pPr>
            <a:r>
              <a:rPr lang="ru-RU"/>
              <a:t>   </a:t>
            </a:r>
            <a:r>
              <a:rPr lang="ru-RU" sz="2600"/>
              <a:t> </a:t>
            </a:r>
            <a:r>
              <a:rPr lang="ru-RU" sz="2600" b="1"/>
              <a:t>взрослым</a:t>
            </a:r>
            <a:r>
              <a:rPr lang="ru-RU" sz="2600"/>
              <a:t> </a:t>
            </a:r>
            <a:r>
              <a:rPr lang="ru-RU" sz="2600" i="1"/>
              <a:t> </a:t>
            </a:r>
            <a:r>
              <a:rPr lang="ru-RU" sz="2600"/>
              <a:t>на базе ГБУЗ  «Инфекционная клиническая больница №2 ДЗМ» </a:t>
            </a:r>
            <a:r>
              <a:rPr lang="ru-RU" sz="2600" i="1"/>
              <a:t> в Городском консультативном кабинете по вакцинно-сывороточной профилактике клещевого вирусного энцефалита, </a:t>
            </a:r>
            <a:r>
              <a:rPr lang="ru-RU" sz="2600"/>
              <a:t> по адресу: 8-я улица Соколиной горы, 15  Тел. 8(495)366-84-68; 8(495)365-01-47</a:t>
            </a:r>
            <a:endParaRPr/>
          </a:p>
          <a:p>
            <a:pPr algn="just">
              <a:buFont typeface="Arial"/>
              <a:buChar char="•"/>
              <a:defRPr/>
            </a:pPr>
            <a:r>
              <a:rPr lang="ru-RU" sz="2600"/>
              <a:t> </a:t>
            </a:r>
            <a:r>
              <a:rPr lang="ru-RU" sz="2600" b="1"/>
              <a:t> детям -</a:t>
            </a:r>
            <a:r>
              <a:rPr lang="ru-RU" sz="2600"/>
              <a:t>  в </a:t>
            </a:r>
            <a:r>
              <a:rPr lang="ru-RU" sz="2600"/>
              <a:t>травмпункте</a:t>
            </a:r>
            <a:r>
              <a:rPr lang="ru-RU" sz="2600"/>
              <a:t> ГБУЗ </a:t>
            </a:r>
            <a:r>
              <a:rPr lang="ru-RU" sz="2600" i="1"/>
              <a:t>«Детская городская клиническая больница № 13 им.  Н.Ф. Филатова» </a:t>
            </a:r>
            <a:r>
              <a:rPr lang="ru-RU" sz="2600"/>
              <a:t>по адресу:</a:t>
            </a:r>
            <a:r>
              <a:rPr lang="ru-RU" sz="2600" i="1"/>
              <a:t> </a:t>
            </a:r>
            <a:r>
              <a:rPr lang="ru-RU" sz="2600"/>
              <a:t>ул. </a:t>
            </a:r>
            <a:r>
              <a:rPr lang="ru-RU" sz="2600"/>
              <a:t>Садовая-Кудринская</a:t>
            </a:r>
            <a:r>
              <a:rPr lang="ru-RU" sz="2600"/>
              <a:t>, д. 15, к.2  </a:t>
            </a:r>
            <a:endParaRPr/>
          </a:p>
          <a:p>
            <a:pPr algn="just">
              <a:defRPr/>
            </a:pPr>
            <a:r>
              <a:rPr lang="ru-RU" sz="2600"/>
              <a:t>  Тел.: 8 (499) 254-34-30.</a:t>
            </a:r>
            <a:endParaRPr/>
          </a:p>
          <a:p>
            <a:pPr algn="just">
              <a:defRPr/>
            </a:pPr>
            <a:r>
              <a:rPr lang="ru-RU" sz="2600"/>
              <a:t>     Консультативная помощь пострадавшим от клещей в выходные и праздничные дни проводится в приемном отделении ГБУЗ «ИКБ №1 ДЗМ», </a:t>
            </a:r>
            <a:r>
              <a:rPr lang="ru-RU" sz="2600"/>
              <a:t>ш</a:t>
            </a:r>
            <a:r>
              <a:rPr lang="ru-RU" sz="2600"/>
              <a:t>. Волоколамское, 63</a:t>
            </a:r>
            <a:endParaRPr lang="ru-RU" sz="26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2" descr="ложка Ticked off" hidden="0"/>
          <p:cNvPicPr>
            <a:picLocks noChangeAspect="1" noChangeArrowheads="1"/>
          </p:cNvPicPr>
          <p:nvPr isPhoto="0" userDrawn="0"/>
        </p:nvPicPr>
        <p:blipFill>
          <a:blip r:embed="rId2"/>
          <a:stretch/>
        </p:blipFill>
        <p:spPr bwMode="auto">
          <a:xfrm>
            <a:off x="251520" y="188640"/>
            <a:ext cx="4248472" cy="2736303"/>
          </a:xfrm>
          <a:prstGeom prst="rect">
            <a:avLst/>
          </a:prstGeom>
          <a:noFill/>
        </p:spPr>
      </p:pic>
      <p:pic>
        <p:nvPicPr>
          <p:cNvPr id="5" name="Picture 4" descr="Tick Twister" hidden="0"/>
          <p:cNvPicPr>
            <a:picLocks noChangeAspect="1" noChangeArrowheads="1"/>
          </p:cNvPicPr>
          <p:nvPr isPhoto="0" userDrawn="0"/>
        </p:nvPicPr>
        <p:blipFill>
          <a:blip r:embed="rId3"/>
          <a:stretch/>
        </p:blipFill>
        <p:spPr bwMode="auto">
          <a:xfrm>
            <a:off x="323528" y="3429000"/>
            <a:ext cx="4176464" cy="2808310"/>
          </a:xfrm>
          <a:prstGeom prst="rect">
            <a:avLst/>
          </a:prstGeom>
          <a:noFill/>
        </p:spPr>
      </p:pic>
      <p:pic>
        <p:nvPicPr>
          <p:cNvPr id="6" name="Picture 6" descr="вытаскивание клеща лассо" hidden="0"/>
          <p:cNvPicPr>
            <a:picLocks noChangeAspect="1" noChangeArrowheads="1"/>
          </p:cNvPicPr>
          <p:nvPr isPhoto="0" userDrawn="0"/>
        </p:nvPicPr>
        <p:blipFill>
          <a:blip r:embed="rId4"/>
          <a:stretch/>
        </p:blipFill>
        <p:spPr bwMode="auto">
          <a:xfrm>
            <a:off x="5076056" y="188640"/>
            <a:ext cx="3810000" cy="2808312"/>
          </a:xfrm>
          <a:prstGeom prst="rect">
            <a:avLst/>
          </a:prstGeom>
          <a:noFill/>
        </p:spPr>
      </p:pic>
      <p:pic>
        <p:nvPicPr>
          <p:cNvPr id="7" name="Picture 8" descr="http://www.zooliner.ru/images/stories/virtuemart/product/%D0%B2%D1%8B%D0%BA%D1%80%D1%83%D1%87%D0%B8%D0%B2%D0%B0%D1%82%D0%B5%D0%BB%D1%8C%20%D0%B8%D0%BD%D1%81%D1%82%D1%80%D1%83%D0%BA%D1%86%D0%B8%D1%8F.jpg" hidden="0"/>
          <p:cNvPicPr>
            <a:picLocks noChangeAspect="1" noChangeArrowheads="1"/>
          </p:cNvPicPr>
          <p:nvPr isPhoto="0" userDrawn="0"/>
        </p:nvPicPr>
        <p:blipFill>
          <a:blip r:embed="rId5"/>
          <a:stretch/>
        </p:blipFill>
        <p:spPr bwMode="auto">
          <a:xfrm>
            <a:off x="5220072" y="3573016"/>
            <a:ext cx="3672408" cy="278742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Прямоугольник 1" hidden="0"/>
          <p:cNvSpPr/>
          <p:nvPr isPhoto="0" userDrawn="0"/>
        </p:nvSpPr>
        <p:spPr bwMode="auto">
          <a:xfrm>
            <a:off x="0" y="-171450"/>
            <a:ext cx="9144000" cy="7048500"/>
          </a:xfrm>
          <a:prstGeom prst="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txBody>
          <a:bodyPr>
            <a:spAutoFit/>
          </a:bodyPr>
          <a:lstStyle/>
          <a:p>
            <a:pPr algn="just">
              <a:spcBef>
                <a:spcPts val="0"/>
              </a:spcBef>
              <a:defRPr/>
            </a:pPr>
            <a:endParaRPr lang="ru-RU" sz="1600"/>
          </a:p>
          <a:p>
            <a:pPr algn="ctr">
              <a:spcBef>
                <a:spcPts val="0"/>
              </a:spcBef>
              <a:defRPr/>
            </a:pPr>
            <a:r>
              <a:rPr lang="ru-RU" sz="1600" b="1"/>
              <a:t>  </a:t>
            </a:r>
            <a:r>
              <a:rPr lang="ru-RU" b="1" u="sng"/>
              <a:t> ПРАВИЛА ПОВЕДЕНИЯ НА ТЕРРИТОРИИ, </a:t>
            </a:r>
            <a:endParaRPr/>
          </a:p>
          <a:p>
            <a:pPr algn="ctr">
              <a:spcBef>
                <a:spcPts val="0"/>
              </a:spcBef>
              <a:defRPr/>
            </a:pPr>
            <a:r>
              <a:rPr lang="ru-RU" b="1"/>
              <a:t> ОПАСНОЙ В ОТНОШЕНИИ КЛЕЩЕЙ</a:t>
            </a:r>
            <a:endParaRPr lang="ru-RU"/>
          </a:p>
          <a:p>
            <a:pPr algn="just">
              <a:spcBef>
                <a:spcPts val="0"/>
              </a:spcBef>
              <a:defRPr/>
            </a:pPr>
            <a:r>
              <a:rPr lang="ru-RU" sz="2000"/>
              <a:t>1. Необходимо правильно одеваться</a:t>
            </a:r>
            <a:endParaRPr/>
          </a:p>
          <a:p>
            <a:pPr algn="just">
              <a:spcBef>
                <a:spcPts val="0"/>
              </a:spcBef>
              <a:defRPr/>
            </a:pPr>
            <a:r>
              <a:rPr lang="ru-RU" sz="2000"/>
              <a:t>2. Нельзя садиться или ложиться на траву</a:t>
            </a:r>
            <a:endParaRPr/>
          </a:p>
          <a:p>
            <a:pPr algn="just">
              <a:spcBef>
                <a:spcPts val="0"/>
              </a:spcBef>
              <a:defRPr/>
            </a:pPr>
            <a:r>
              <a:rPr lang="ru-RU" sz="2000"/>
              <a:t>3. Необходимо регулярно (каждые 15-30 минут) проводить само- и </a:t>
            </a:r>
            <a:r>
              <a:rPr lang="ru-RU" sz="2000"/>
              <a:t>взаимоосмотры</a:t>
            </a:r>
            <a:r>
              <a:rPr lang="ru-RU" sz="2000"/>
              <a:t> для обнаружения прицепившихся к одежде клещей</a:t>
            </a:r>
            <a:endParaRPr/>
          </a:p>
          <a:p>
            <a:pPr algn="just">
              <a:spcBef>
                <a:spcPts val="0"/>
              </a:spcBef>
              <a:defRPr/>
            </a:pPr>
            <a:r>
              <a:rPr lang="ru-RU" sz="2000"/>
              <a:t>4. Обработка одежды специальными </a:t>
            </a:r>
            <a:r>
              <a:rPr lang="ru-RU" sz="2000"/>
              <a:t>акарицидными</a:t>
            </a:r>
            <a:r>
              <a:rPr lang="ru-RU" sz="2000"/>
              <a:t> и </a:t>
            </a:r>
            <a:r>
              <a:rPr lang="ru-RU" sz="2000"/>
              <a:t>репеллентными</a:t>
            </a:r>
            <a:r>
              <a:rPr lang="ru-RU" sz="2000"/>
              <a:t> средствами или носить специальную защитную одежду</a:t>
            </a:r>
            <a:endParaRPr/>
          </a:p>
          <a:p>
            <a:pPr algn="just">
              <a:spcBef>
                <a:spcPts val="0"/>
              </a:spcBef>
              <a:defRPr/>
            </a:pPr>
            <a:r>
              <a:rPr lang="ru-RU" sz="2000"/>
              <a:t>5. Для выбора места стоянки, ночевки в лесу предпочтительны сухие сосновые леса с песчаной почвой или участки, лишенные растительности</a:t>
            </a:r>
            <a:endParaRPr/>
          </a:p>
          <a:p>
            <a:pPr algn="just">
              <a:spcBef>
                <a:spcPts val="0"/>
              </a:spcBef>
              <a:defRPr/>
            </a:pPr>
            <a:r>
              <a:rPr lang="ru-RU" sz="2000"/>
              <a:t>6. После возвращения из леса необходимо как можно быстрее провести полный осмотр тела, одежды. </a:t>
            </a:r>
            <a:endParaRPr/>
          </a:p>
          <a:p>
            <a:pPr algn="just">
              <a:spcBef>
                <a:spcPts val="0"/>
              </a:spcBef>
              <a:defRPr/>
            </a:pPr>
            <a:r>
              <a:rPr lang="ru-RU" sz="2000"/>
              <a:t>7. Не заносить в помещение свежесорванные цветы, ветки, охотничьи трофеи, верхнюю одежду и другие предметы</a:t>
            </a:r>
            <a:endParaRPr/>
          </a:p>
          <a:p>
            <a:pPr algn="just">
              <a:spcBef>
                <a:spcPts val="0"/>
              </a:spcBef>
              <a:defRPr/>
            </a:pPr>
            <a:r>
              <a:rPr lang="ru-RU" sz="2000"/>
              <a:t>8. Необходимо осматривать домашних животных, находившихся на улице, обнаруженных клещей снимать и умерщвлять</a:t>
            </a:r>
            <a:endParaRPr/>
          </a:p>
          <a:p>
            <a:pPr algn="just">
              <a:spcBef>
                <a:spcPts val="0"/>
              </a:spcBef>
              <a:defRPr/>
            </a:pPr>
            <a:r>
              <a:rPr lang="ru-RU" sz="2000"/>
              <a:t>9. Раздавливать клещей пальцами нельзя.</a:t>
            </a:r>
            <a:endParaRPr/>
          </a:p>
          <a:p>
            <a:pPr algn="just">
              <a:spcBef>
                <a:spcPts val="0"/>
              </a:spcBef>
              <a:defRPr/>
            </a:pPr>
            <a:r>
              <a:rPr lang="ru-RU" sz="2000"/>
              <a:t>10. Присосавшихся к телу клещей следует немедленно удалить, ранку продезинфицировать раствором йода и обратиться в медицинское  учреждение для решения вопроса о необходимости назначения специфической профилактики</a:t>
            </a:r>
            <a:r>
              <a:rPr lang="ru-RU" sz="2000"/>
              <a:t>, удаленного </a:t>
            </a:r>
            <a:r>
              <a:rPr lang="ru-RU" sz="2000"/>
              <a:t>клеща сохранить в плотно закрытом флаконе с влагой  для определения его инфицированности. 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 hidden="0"/>
          <p:cNvSpPr>
            <a:spLocks noGrp="1"/>
          </p:cNvSpPr>
          <p:nvPr isPhoto="0" userDrawn="0">
            <p:ph type="title" idx="4294967295" hasCustomPrompt="0"/>
          </p:nvPr>
        </p:nvSpPr>
        <p:spPr bwMode="auto">
          <a:xfrm>
            <a:off x="0" y="274638"/>
            <a:ext cx="8229600" cy="1143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>
              <a:defRPr/>
            </a:pPr>
            <a:r>
              <a:rPr lang="ru-RU" sz="3200"/>
              <a:t>Иксодовые клещи в парках и лесопарках Москвы</a:t>
            </a:r>
            <a:endParaRPr lang="ru-RU" sz="3200"/>
          </a:p>
        </p:txBody>
      </p:sp>
      <p:sp>
        <p:nvSpPr>
          <p:cNvPr id="5" name="Содержимое 2" hidden="0"/>
          <p:cNvSpPr>
            <a:spLocks noGrp="1"/>
          </p:cNvSpPr>
          <p:nvPr isPhoto="0" userDrawn="0">
            <p:ph idx="4294967295" hasCustomPrompt="0"/>
          </p:nvPr>
        </p:nvSpPr>
        <p:spPr bwMode="auto">
          <a:xfrm>
            <a:off x="395536" y="1600200"/>
            <a:ext cx="7834063" cy="4525963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ru-RU" sz="2400" b="1"/>
              <a:t>Лесной клещ = собачий</a:t>
            </a:r>
            <a:r>
              <a:rPr lang="ru-RU" sz="2400"/>
              <a:t> (</a:t>
            </a:r>
            <a:r>
              <a:rPr lang="ru-RU" sz="2400" i="1"/>
              <a:t>Ixodes</a:t>
            </a:r>
            <a:r>
              <a:rPr lang="ru-RU" sz="2400" i="1"/>
              <a:t> </a:t>
            </a:r>
            <a:r>
              <a:rPr lang="ru-RU" sz="2400" i="1"/>
              <a:t>ricinus</a:t>
            </a:r>
            <a:r>
              <a:rPr lang="ru-RU" sz="2400"/>
              <a:t>) -  имеет два периода активности — май–июль и бабье лето (август–сентябрь).</a:t>
            </a:r>
            <a:endParaRPr/>
          </a:p>
          <a:p>
            <a:pPr>
              <a:buNone/>
              <a:defRPr/>
            </a:pPr>
            <a:r>
              <a:rPr lang="ru-RU" sz="2400"/>
              <a:t>     Клещи становятся активными, как только температура устанавливается на +6°C и выше, поэтому для клещевых инфекций характерна четкая сезонность. Активизируясь, перезимовавшие клещи выбираются из лесной подстилки и размещаются на травинках или низкорослых кустарниках</a:t>
            </a:r>
            <a:endParaRPr lang="ru-RU" sz="2400" b="1"/>
          </a:p>
          <a:p>
            <a:pPr>
              <a:defRPr/>
            </a:pPr>
            <a:r>
              <a:rPr lang="ru-RU" sz="2400" b="1"/>
              <a:t>Луговой клещ</a:t>
            </a:r>
            <a:r>
              <a:rPr lang="ru-RU" sz="2400"/>
              <a:t> (</a:t>
            </a:r>
            <a:r>
              <a:rPr lang="ru-RU" sz="2400" i="1"/>
              <a:t>Dermacentor</a:t>
            </a:r>
            <a:r>
              <a:rPr lang="ru-RU" sz="2400" i="1"/>
              <a:t> </a:t>
            </a:r>
            <a:r>
              <a:rPr lang="ru-RU" sz="2400" i="1"/>
              <a:t>reticulatus</a:t>
            </a:r>
            <a:r>
              <a:rPr lang="ru-RU" sz="2400" i="1"/>
              <a:t>) -</a:t>
            </a:r>
            <a:r>
              <a:rPr lang="ru-RU" sz="2400"/>
              <a:t> предпочитает копытное зверье, домашнюю скотину, собак и кошек, но может присосаться и к человеку, активируется раньше других клещей</a:t>
            </a:r>
            <a:endParaRPr/>
          </a:p>
          <a:p>
            <a:pPr>
              <a:defRPr/>
            </a:pPr>
            <a:r>
              <a:rPr lang="ru-RU" sz="2400" b="1"/>
              <a:t>Таёжный клещ</a:t>
            </a:r>
            <a:r>
              <a:rPr lang="ru-RU" sz="2400"/>
              <a:t> (</a:t>
            </a:r>
            <a:r>
              <a:rPr lang="ru-RU" sz="2400" i="1"/>
              <a:t>Ixodes</a:t>
            </a:r>
            <a:r>
              <a:rPr lang="ru-RU" sz="2400" i="1"/>
              <a:t> </a:t>
            </a:r>
            <a:r>
              <a:rPr lang="ru-RU" sz="2400" i="1"/>
              <a:t>persulcatus</a:t>
            </a:r>
            <a:r>
              <a:rPr lang="ru-RU" sz="2400"/>
              <a:t>) - пик активности приходится на май–июль</a:t>
            </a:r>
            <a:endParaRPr/>
          </a:p>
          <a:p>
            <a:pPr>
              <a:defRPr/>
            </a:pPr>
            <a:endParaRPr lang="ru-RU" sz="2400"/>
          </a:p>
          <a:p>
            <a:pPr>
              <a:defRPr/>
            </a:pPr>
            <a:endParaRPr lang="ru-RU" sz="24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tangle 2" hidden="0"/>
          <p:cNvSpPr>
            <a:spLocks noChangeArrowheads="1"/>
          </p:cNvSpPr>
          <p:nvPr isPhoto="0" userDrawn="0"/>
        </p:nvSpPr>
        <p:spPr bwMode="auto">
          <a:xfrm>
            <a:off x="683568" y="208327"/>
            <a:ext cx="7560840" cy="5386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/>
            <a:sp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2400" b="1" i="0" u="none" strike="noStrike" cap="none">
                <a:ln>
                  <a:noFill/>
                </a:ln>
                <a:solidFill>
                  <a:srgbClr val="FF0000"/>
                </a:solidFill>
                <a:latin typeface="Arial"/>
                <a:ea typeface="Calibri"/>
                <a:cs typeface="Arial"/>
              </a:rPr>
              <a:t>РЕЗЕРВУАР ВОЗБУДИТЕЛЕЙ КЛЕЩЕВЫХ ИНФЕКЦИЙ</a:t>
            </a:r>
            <a:endParaRPr/>
          </a:p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2400" b="1" i="0" u="none" strike="noStrike" cap="none">
              <a:ln>
                <a:noFill/>
              </a:ln>
              <a:solidFill>
                <a:schemeClr val="tx1"/>
              </a:solidFill>
              <a:latin typeface="Arial"/>
              <a:cs typeface="Arial"/>
            </a:endParaRPr>
          </a:p>
          <a:p>
            <a:pPr marL="0" marR="0" lvl="0" indent="0" algn="just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Char char="v"/>
              <a:defRPr/>
            </a:pPr>
            <a:r>
              <a:rPr lang="ru-RU" sz="2800" b="0" i="1" u="none" strike="noStrike" cap="none">
                <a:ln>
                  <a:noFill/>
                </a:ln>
                <a:solidFill>
                  <a:schemeClr val="tx1"/>
                </a:solidFill>
                <a:latin typeface="Arial"/>
                <a:ea typeface="Calibri"/>
                <a:cs typeface="Arial"/>
              </a:rPr>
              <a:t>  </a:t>
            </a:r>
            <a:r>
              <a:rPr lang="ru-RU" sz="2800" i="1" u="none" strike="noStrike" cap="none">
                <a:ln>
                  <a:noFill/>
                </a:ln>
                <a:solidFill>
                  <a:schemeClr val="tx1"/>
                </a:solidFill>
                <a:latin typeface="Arial"/>
                <a:ea typeface="Calibri"/>
                <a:cs typeface="Arial"/>
              </a:rPr>
              <a:t>иксодовые клещи</a:t>
            </a:r>
            <a:endParaRPr/>
          </a:p>
          <a:p>
            <a:pPr marL="0" marR="0" lvl="0" indent="0" algn="just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Char char="v"/>
              <a:defRPr/>
            </a:pPr>
            <a:endParaRPr lang="ru-RU" sz="2800" i="1" u="none" strike="noStrike" cap="none">
              <a:ln>
                <a:noFill/>
              </a:ln>
              <a:solidFill>
                <a:schemeClr val="tx1"/>
              </a:solidFill>
              <a:latin typeface="Arial"/>
              <a:cs typeface="Arial"/>
            </a:endParaRPr>
          </a:p>
          <a:p>
            <a:pPr marL="0" marR="0" lvl="0" indent="0" algn="just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Char char="v"/>
              <a:defRPr/>
            </a:pPr>
            <a:r>
              <a:rPr lang="ru-RU" sz="2800" i="1" u="none" strike="noStrike" cap="none">
                <a:ln>
                  <a:noFill/>
                </a:ln>
                <a:solidFill>
                  <a:schemeClr val="tx1"/>
                </a:solidFill>
                <a:latin typeface="Arial"/>
                <a:ea typeface="Calibri"/>
                <a:cs typeface="Arial"/>
              </a:rPr>
              <a:t>  позвоночные животные</a:t>
            </a:r>
            <a:endParaRPr/>
          </a:p>
          <a:p>
            <a:pPr marL="0" marR="0" lvl="0" indent="0" algn="just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endParaRPr lang="ru-RU" sz="2800" b="0" i="1" u="none" strike="noStrike" cap="none">
              <a:ln>
                <a:noFill/>
              </a:ln>
              <a:solidFill>
                <a:schemeClr val="tx1"/>
              </a:solidFill>
              <a:latin typeface="Arial"/>
              <a:cs typeface="Arial"/>
            </a:endParaRPr>
          </a:p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2400" b="1" i="0" u="none" strike="noStrike" cap="none">
                <a:ln>
                  <a:noFill/>
                </a:ln>
                <a:solidFill>
                  <a:srgbClr val="FF0000"/>
                </a:solidFill>
                <a:latin typeface="Arial"/>
                <a:ea typeface="Calibri"/>
                <a:cs typeface="Arial"/>
              </a:rPr>
              <a:t>ПРОКОРМИТЕЛИ КЛЕЩЕЙ</a:t>
            </a:r>
            <a:endParaRPr/>
          </a:p>
          <a:p>
            <a:pPr marL="0" marR="0" lvl="0" indent="0" algn="just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2400" b="1" i="0" u="none" strike="noStrike" cap="none">
              <a:ln>
                <a:noFill/>
              </a:ln>
              <a:solidFill>
                <a:schemeClr val="tx1"/>
              </a:solidFill>
              <a:latin typeface="Arial"/>
              <a:cs typeface="Arial"/>
            </a:endParaRPr>
          </a:p>
          <a:p>
            <a:pPr marL="0" marR="0" lvl="0" indent="0" algn="just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Char char="v"/>
              <a:defRPr/>
            </a:pPr>
            <a:r>
              <a:rPr lang="ru-RU" sz="2800" i="1">
                <a:latin typeface="Arial"/>
                <a:ea typeface="Calibri"/>
                <a:cs typeface="Arial"/>
              </a:rPr>
              <a:t>  </a:t>
            </a:r>
            <a:r>
              <a:rPr lang="ru-RU" sz="2800" b="0" i="1" u="none" strike="noStrike" cap="none">
                <a:ln>
                  <a:noFill/>
                </a:ln>
                <a:solidFill>
                  <a:schemeClr val="tx1"/>
                </a:solidFill>
                <a:latin typeface="Arial"/>
                <a:ea typeface="Calibri"/>
                <a:cs typeface="Arial"/>
              </a:rPr>
              <a:t>мелкие, средние и крупные млекопитающие</a:t>
            </a:r>
            <a:endParaRPr/>
          </a:p>
          <a:p>
            <a:pPr marL="0" marR="0" lvl="0" indent="0" algn="just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Char char="v"/>
              <a:defRPr/>
            </a:pPr>
            <a:endParaRPr lang="ru-RU" sz="2800" b="0" i="1" u="none" strike="noStrike" cap="none">
              <a:ln>
                <a:noFill/>
              </a:ln>
              <a:solidFill>
                <a:schemeClr val="tx1"/>
              </a:solidFill>
              <a:latin typeface="Arial"/>
              <a:cs typeface="Arial"/>
            </a:endParaRPr>
          </a:p>
          <a:p>
            <a:pPr marL="0" marR="0" lvl="0" indent="0" algn="just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Char char="v"/>
              <a:defRPr/>
            </a:pPr>
            <a:r>
              <a:rPr lang="ru-RU" sz="2800" i="1">
                <a:latin typeface="Arial"/>
                <a:ea typeface="Calibri"/>
                <a:cs typeface="Arial"/>
              </a:rPr>
              <a:t>  </a:t>
            </a:r>
            <a:r>
              <a:rPr lang="ru-RU" sz="2800" b="0" i="1" u="none" strike="noStrike" cap="none">
                <a:ln>
                  <a:noFill/>
                </a:ln>
                <a:solidFill>
                  <a:schemeClr val="tx1"/>
                </a:solidFill>
                <a:latin typeface="Arial"/>
                <a:ea typeface="Calibri"/>
                <a:cs typeface="Arial"/>
              </a:rPr>
              <a:t>птицы</a:t>
            </a:r>
            <a:endParaRPr lang="ru-RU" sz="2800" b="0" i="1" u="none" strike="noStrike" cap="none">
              <a:ln>
                <a:noFill/>
              </a:ln>
              <a:solidFill>
                <a:schemeClr val="tx1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theme/_rels/theme1.xml.rels><?xml version="1.0" encoding="UTF-8" standalone="yes"?><Relationships xmlns="http://schemas.openxmlformats.org/package/2006/relationships">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Arial"/>
        <a:cs typeface="Arial"/>
      </a:majorFont>
      <a:minorFont>
        <a:latin typeface="Calibri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0</Words>
  <Application>ONLYOFFICE/6.2.0.123</Application>
  <DocSecurity>0</DocSecurity>
  <PresentationFormat>Экран (4:3)</PresentationFormat>
  <Paragraphs>0</Paragraphs>
  <Slides>73</Slides>
  <Notes>73</Notes>
  <HiddenSlides>0</HiddenSlides>
  <MMClips>2</MMClips>
  <ScaleCrop>0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73</vt:i4>
      </vt:variant>
    </vt:vector>
  </HeadingPairs>
  <TitlesOfParts>
    <vt:vector size="74" baseType="lpstr">
      <vt:lpstr>Theme 1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</vt:vector>
  </TitlesOfParts>
  <Manager/>
  <Company/>
  <LinksUpToDate>0</LinksUpToDate>
  <SharedDoc>0</SharedDoc>
  <HyperlinkBase/>
  <HyperlinksChanged>0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Природно-очаговые болезни</dc:title>
  <dc:subject/>
  <dc:creator>1</dc:creator>
  <cp:keywords/>
  <dc:description/>
  <dc:identifier/>
  <dc:language/>
  <cp:lastModifiedBy>Аноним</cp:lastModifiedBy>
  <cp:revision>256</cp:revision>
  <dcterms:created xsi:type="dcterms:W3CDTF">2018-03-24T11:36:42Z</dcterms:created>
  <dcterms:modified xsi:type="dcterms:W3CDTF">2021-07-21T13:06:16Z</dcterms:modified>
  <cp:category/>
  <cp:contentStatus/>
  <cp:version/>
</cp:coreProperties>
</file>